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2" r:id="rId9"/>
    <p:sldId id="263" r:id="rId10"/>
    <p:sldId id="264" r:id="rId11"/>
    <p:sldId id="267" r:id="rId12"/>
    <p:sldId id="268" r:id="rId13"/>
    <p:sldId id="269" r:id="rId14"/>
    <p:sldId id="270" r:id="rId15"/>
    <p:sldId id="271" r:id="rId16"/>
    <p:sldId id="265" r:id="rId17"/>
    <p:sldId id="266" r:id="rId18"/>
  </p:sldIdLst>
  <p:sldSz cx="14630400" cy="8229600"/>
  <p:notesSz cx="8229600" cy="14630400"/>
  <p:embeddedFontLst>
    <p:embeddedFont>
      <p:font typeface="Open Sans" pitchFamily="34" charset="0"/>
      <p:bold r:id="rId22"/>
    </p:embeddedFont>
    <p:embeddedFont>
      <p:font typeface="Open Sans" pitchFamily="34" charset="-122"/>
      <p:bold r:id="rId23"/>
    </p:embeddedFont>
    <p:embeddedFont>
      <p:font typeface="Open Sans" pitchFamily="34" charset="-120"/>
      <p:bold r:id="rId24"/>
    </p:embeddedFont>
    <p:embeddedFont>
      <p:font typeface="Calibri" panose="020F0502020204030204" charset="0"/>
      <p:regular r:id="rId25"/>
      <p:bold r:id="rId26"/>
      <p:italic r:id="rId27"/>
      <p:boldItalic r:id="rId2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9.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9427488" y="2335649"/>
            <a:ext cx="4919305" cy="3558302"/>
          </a:xfrm>
          <a:prstGeom prst="rect">
            <a:avLst/>
          </a:prstGeom>
        </p:spPr>
      </p:pic>
      <p:sp>
        <p:nvSpPr>
          <p:cNvPr id="4" name="Text 0"/>
          <p:cNvSpPr/>
          <p:nvPr/>
        </p:nvSpPr>
        <p:spPr>
          <a:xfrm>
            <a:off x="666115" y="346075"/>
            <a:ext cx="7556500" cy="2917190"/>
          </a:xfrm>
          <a:prstGeom prst="rect">
            <a:avLst/>
          </a:prstGeom>
          <a:noFill/>
        </p:spPr>
        <p:txBody>
          <a:bodyPr wrap="square" lIns="0" tIns="0" rIns="0" bIns="0" rtlCol="0" anchor="t"/>
          <a:lstStyle/>
          <a:p>
            <a:pPr marL="0" indent="0">
              <a:lnSpc>
                <a:spcPts val="7700"/>
              </a:lnSpc>
              <a:buNone/>
            </a:pPr>
            <a:r>
              <a:rPr lang="en-US" sz="6150" b="1" dirty="0">
                <a:solidFill>
                  <a:srgbClr val="403C4E"/>
                </a:solidFill>
                <a:latin typeface="Times New Roman" panose="02020603050405020304" charset="0"/>
                <a:ea typeface="Merriweather Bold" pitchFamily="34" charset="-122"/>
                <a:cs typeface="Times New Roman" panose="02020603050405020304" charset="0"/>
              </a:rPr>
              <a:t>Online Beauty Parlour Appointment System</a:t>
            </a:r>
            <a:endParaRPr lang="en-US" sz="6150" dirty="0">
              <a:latin typeface="Times New Roman" panose="02020603050405020304" charset="0"/>
              <a:cs typeface="Times New Roman" panose="02020603050405020304" charset="0"/>
            </a:endParaRPr>
          </a:p>
        </p:txBody>
      </p:sp>
      <p:sp>
        <p:nvSpPr>
          <p:cNvPr id="5" name="Text 1"/>
          <p:cNvSpPr/>
          <p:nvPr/>
        </p:nvSpPr>
        <p:spPr>
          <a:xfrm>
            <a:off x="666115" y="3491230"/>
            <a:ext cx="7556500" cy="4472940"/>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0"/>
              </a:rPr>
              <a:t>Welcome to the future of beauty appointments! Our innovative online booking platform streamlines the process of scheduling services at your favorite beauty parlours. Whether you're seeking a relaxing massage, a vibrant new hair colour, or a flawless makeup application, our platform provides a convenient and user-friendly experience.</a:t>
            </a:r>
            <a:endParaRPr lang="en-US" sz="1750" dirty="0">
              <a:solidFill>
                <a:srgbClr val="403C4E"/>
              </a:solidFill>
              <a:latin typeface="Open Sans" pitchFamily="34" charset="0"/>
              <a:ea typeface="Open Sans" pitchFamily="34" charset="-122"/>
              <a:cs typeface="Open Sans" pitchFamily="34" charset="0"/>
            </a:endParaRPr>
          </a:p>
          <a:p>
            <a:pPr marL="0" indent="0">
              <a:lnSpc>
                <a:spcPts val="2850"/>
              </a:lnSpc>
              <a:buNone/>
            </a:pPr>
            <a:endParaRPr lang="en-US" sz="1750" dirty="0">
              <a:latin typeface="Open Sans" pitchFamily="34" charset="0"/>
              <a:cs typeface="Open Sans" pitchFamily="34" charset="0"/>
            </a:endParaRPr>
          </a:p>
          <a:p>
            <a:pPr marR="5080">
              <a:lnSpc>
                <a:spcPct val="134000"/>
              </a:lnSpc>
              <a:spcBef>
                <a:spcPts val="100"/>
              </a:spcBef>
            </a:pPr>
            <a:r>
              <a:rPr lang="en-IN" altLang="en-US" sz="1750" spc="-10" dirty="0">
                <a:solidFill>
                  <a:srgbClr val="2C3149"/>
                </a:solidFill>
                <a:latin typeface="Open Sans" pitchFamily="34" charset="0"/>
                <a:cs typeface="Open Sans" pitchFamily="34" charset="0"/>
                <a:sym typeface="+mn-ea"/>
              </a:rPr>
              <a:t>SAI BHAVANI.G(192211319)</a:t>
            </a:r>
            <a:endParaRPr sz="1750" spc="-10" dirty="0">
              <a:solidFill>
                <a:srgbClr val="2C3149"/>
              </a:solidFill>
              <a:latin typeface="Open Sans" pitchFamily="34" charset="0"/>
              <a:cs typeface="Open Sans" pitchFamily="34" charset="0"/>
            </a:endParaRPr>
          </a:p>
          <a:p>
            <a:pPr marR="5080">
              <a:lnSpc>
                <a:spcPct val="134000"/>
              </a:lnSpc>
              <a:spcBef>
                <a:spcPts val="100"/>
              </a:spcBef>
            </a:pPr>
            <a:r>
              <a:rPr lang="en-IN" altLang="en-US" sz="1750" spc="-10" dirty="0">
                <a:solidFill>
                  <a:srgbClr val="2C3149"/>
                </a:solidFill>
                <a:latin typeface="Open Sans" pitchFamily="34" charset="0"/>
                <a:cs typeface="Open Sans" pitchFamily="34" charset="0"/>
                <a:sym typeface="+mn-ea"/>
              </a:rPr>
              <a:t>GAYATRI.C(192211267)</a:t>
            </a:r>
            <a:endParaRPr sz="1750" spc="-10" dirty="0">
              <a:solidFill>
                <a:srgbClr val="2C3149"/>
              </a:solidFill>
              <a:latin typeface="Open Sans" pitchFamily="34" charset="0"/>
              <a:cs typeface="Open Sans" pitchFamily="34" charset="0"/>
            </a:endParaRPr>
          </a:p>
          <a:p>
            <a:pPr marR="5080">
              <a:lnSpc>
                <a:spcPct val="134000"/>
              </a:lnSpc>
              <a:spcBef>
                <a:spcPts val="100"/>
              </a:spcBef>
            </a:pPr>
            <a:r>
              <a:rPr lang="en-IN" altLang="en-US" sz="1750" spc="-10" dirty="0">
                <a:solidFill>
                  <a:srgbClr val="2C3149"/>
                </a:solidFill>
                <a:latin typeface="Open Sans" pitchFamily="34" charset="0"/>
                <a:cs typeface="Open Sans" pitchFamily="34" charset="0"/>
                <a:sym typeface="+mn-ea"/>
              </a:rPr>
              <a:t>ABINAYA.K(192211931)</a:t>
            </a:r>
            <a:endParaRPr lang="en-IN" altLang="en-US" sz="1750" spc="-10" dirty="0">
              <a:solidFill>
                <a:srgbClr val="2C3149"/>
              </a:solidFill>
              <a:latin typeface="Open Sans" pitchFamily="34" charset="0"/>
              <a:cs typeface="Open Sans" pitchFamily="34" charset="0"/>
              <a:sym typeface="+mn-ea"/>
            </a:endParaRPr>
          </a:p>
          <a:p>
            <a:pPr marR="5080">
              <a:lnSpc>
                <a:spcPct val="134000"/>
              </a:lnSpc>
              <a:spcBef>
                <a:spcPts val="100"/>
              </a:spcBef>
            </a:pPr>
            <a:r>
              <a:rPr lang="en-IN" altLang="en-US" sz="1750" spc="-10" dirty="0">
                <a:solidFill>
                  <a:srgbClr val="2C3149"/>
                </a:solidFill>
                <a:latin typeface="Open Sans" pitchFamily="34" charset="0"/>
                <a:cs typeface="Open Sans" pitchFamily="34" charset="0"/>
                <a:sym typeface="+mn-ea"/>
              </a:rPr>
              <a:t>PUNITHA.S(192211579)</a:t>
            </a:r>
            <a:endParaRPr lang="en-IN" altLang="en-US" sz="1750" spc="-10" dirty="0">
              <a:solidFill>
                <a:srgbClr val="2C3149"/>
              </a:solidFill>
              <a:latin typeface="Open Sans" pitchFamily="34" charset="0"/>
              <a:cs typeface="Open Sans" pitchFamily="34" charset="0"/>
              <a:sym typeface="+mn-ea"/>
            </a:endParaRPr>
          </a:p>
          <a:p>
            <a:pPr marR="5080">
              <a:lnSpc>
                <a:spcPct val="134000"/>
              </a:lnSpc>
              <a:spcBef>
                <a:spcPts val="100"/>
              </a:spcBef>
            </a:pPr>
            <a:r>
              <a:rPr lang="en-IN" altLang="en-US" sz="1750" spc="-10" dirty="0">
                <a:solidFill>
                  <a:srgbClr val="2C3149"/>
                </a:solidFill>
                <a:latin typeface="Open Sans" pitchFamily="34" charset="0"/>
                <a:cs typeface="Open Sans" pitchFamily="34" charset="0"/>
                <a:sym typeface="+mn-ea"/>
              </a:rPr>
              <a:t>RAMYA.T(192210450)</a:t>
            </a:r>
            <a:endParaRPr lang="en-IN" altLang="en-US" sz="1750" spc="-10" dirty="0">
              <a:solidFill>
                <a:srgbClr val="2C3149"/>
              </a:solidFill>
              <a:latin typeface="Open Sans" pitchFamily="34" charset="0"/>
              <a:cs typeface="Open Sans" pitchFamily="34" charset="0"/>
              <a:sym typeface="+mn-ea"/>
            </a:endParaRPr>
          </a:p>
          <a:p>
            <a:pPr marR="5080">
              <a:lnSpc>
                <a:spcPct val="134000"/>
              </a:lnSpc>
              <a:spcBef>
                <a:spcPts val="100"/>
              </a:spcBef>
            </a:pPr>
            <a:endParaRPr sz="1750" dirty="0">
              <a:latin typeface="Trebuchet MS" panose="020B0603020202020204"/>
              <a:cs typeface="Trebuchet MS" panose="020B0603020202020204"/>
            </a:endParaRPr>
          </a:p>
          <a:p>
            <a:pPr marL="0" indent="0">
              <a:lnSpc>
                <a:spcPts val="2850"/>
              </a:lnSpc>
              <a:buNone/>
            </a:pPr>
            <a:endParaRPr lang="en-US" sz="1750" dirty="0"/>
          </a:p>
        </p:txBody>
      </p:sp>
      <p:sp>
        <p:nvSpPr>
          <p:cNvPr id="6" name="Shape 2"/>
          <p:cNvSpPr/>
          <p:nvPr/>
        </p:nvSpPr>
        <p:spPr>
          <a:xfrm>
            <a:off x="793790" y="7094577"/>
            <a:ext cx="362903" cy="362903"/>
          </a:xfrm>
          <a:prstGeom prst="roundRect">
            <a:avLst>
              <a:gd name="adj" fmla="val 25194296"/>
            </a:avLst>
          </a:prstGeom>
          <a:noFill/>
          <a:ln w="7620">
            <a:solidFill>
              <a:srgbClr val="FFFFFF"/>
            </a:solidFill>
            <a:prstDash val="solid"/>
          </a:ln>
        </p:spPr>
      </p:sp>
      <p:sp>
        <p:nvSpPr>
          <p:cNvPr id="8" name="Text 3"/>
          <p:cNvSpPr/>
          <p:nvPr/>
        </p:nvSpPr>
        <p:spPr>
          <a:xfrm>
            <a:off x="1270040" y="7077670"/>
            <a:ext cx="2350532" cy="396835"/>
          </a:xfrm>
          <a:prstGeom prst="rect">
            <a:avLst/>
          </a:prstGeom>
          <a:noFill/>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58420" y="7628890"/>
            <a:ext cx="1840230" cy="495300"/>
          </a:xfrm>
          <a:prstGeom prst="rect">
            <a:avLst/>
          </a:prstGeom>
          <a:solidFill>
            <a:schemeClr val="bg1"/>
          </a:solidFill>
        </p:spPr>
        <p:txBody>
          <a:bodyPr wrap="square" rtlCol="0">
            <a:noAutofit/>
          </a:bodyPr>
          <a:p>
            <a:endParaRPr lang="en-US"/>
          </a:p>
        </p:txBody>
      </p:sp>
      <p:pic>
        <p:nvPicPr>
          <p:cNvPr id="3" name="Picture 2" descr="about ss"/>
          <p:cNvPicPr>
            <a:picLocks noChangeAspect="1"/>
          </p:cNvPicPr>
          <p:nvPr/>
        </p:nvPicPr>
        <p:blipFill>
          <a:blip r:embed="rId1"/>
          <a:stretch>
            <a:fillRect/>
          </a:stretch>
        </p:blipFill>
        <p:spPr>
          <a:xfrm>
            <a:off x="190500" y="278765"/>
            <a:ext cx="14351000" cy="78873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796520" y="7654290"/>
            <a:ext cx="1840230" cy="574675"/>
          </a:xfrm>
          <a:prstGeom prst="rect">
            <a:avLst/>
          </a:prstGeom>
          <a:solidFill>
            <a:schemeClr val="bg1"/>
          </a:solidFill>
        </p:spPr>
        <p:txBody>
          <a:bodyPr wrap="square" rtlCol="0">
            <a:noAutofit/>
          </a:bodyPr>
          <a:p>
            <a:endParaRPr lang="en-US"/>
          </a:p>
        </p:txBody>
      </p:sp>
      <p:pic>
        <p:nvPicPr>
          <p:cNvPr id="3" name="Picture 2" descr="contact ss"/>
          <p:cNvPicPr>
            <a:picLocks noChangeAspect="1"/>
          </p:cNvPicPr>
          <p:nvPr/>
        </p:nvPicPr>
        <p:blipFill>
          <a:blip r:embed="rId1"/>
          <a:stretch>
            <a:fillRect/>
          </a:stretch>
        </p:blipFill>
        <p:spPr>
          <a:xfrm>
            <a:off x="538480" y="528955"/>
            <a:ext cx="13834745" cy="71208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898755" y="7679690"/>
            <a:ext cx="1597660" cy="549275"/>
          </a:xfrm>
          <a:prstGeom prst="rect">
            <a:avLst/>
          </a:prstGeom>
          <a:solidFill>
            <a:schemeClr val="bg1"/>
          </a:solidFill>
        </p:spPr>
        <p:txBody>
          <a:bodyPr wrap="square" rtlCol="0">
            <a:noAutofit/>
          </a:bodyPr>
          <a:p>
            <a:endParaRPr lang="en-US"/>
          </a:p>
        </p:txBody>
      </p:sp>
      <p:pic>
        <p:nvPicPr>
          <p:cNvPr id="3" name="Picture 2" descr="appointment ss"/>
          <p:cNvPicPr>
            <a:picLocks noChangeAspect="1"/>
          </p:cNvPicPr>
          <p:nvPr/>
        </p:nvPicPr>
        <p:blipFill>
          <a:blip r:embed="rId1"/>
          <a:stretch>
            <a:fillRect/>
          </a:stretch>
        </p:blipFill>
        <p:spPr>
          <a:xfrm>
            <a:off x="230505" y="179070"/>
            <a:ext cx="14291945" cy="81394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4-10-22 102257"/>
          <p:cNvPicPr>
            <a:picLocks noChangeAspect="1"/>
          </p:cNvPicPr>
          <p:nvPr/>
        </p:nvPicPr>
        <p:blipFill>
          <a:blip r:embed="rId1"/>
          <a:stretch>
            <a:fillRect/>
          </a:stretch>
        </p:blipFill>
        <p:spPr>
          <a:xfrm>
            <a:off x="176530" y="-635"/>
            <a:ext cx="14353540" cy="7628890"/>
          </a:xfrm>
          <a:prstGeom prst="rect">
            <a:avLst/>
          </a:prstGeom>
        </p:spPr>
      </p:pic>
      <p:sp>
        <p:nvSpPr>
          <p:cNvPr id="3" name="Text Box 2"/>
          <p:cNvSpPr txBox="1"/>
          <p:nvPr/>
        </p:nvSpPr>
        <p:spPr>
          <a:xfrm>
            <a:off x="12783820" y="7602855"/>
            <a:ext cx="1746250" cy="636270"/>
          </a:xfrm>
          <a:prstGeom prst="rect">
            <a:avLst/>
          </a:prstGeom>
          <a:solidFill>
            <a:schemeClr val="bg1"/>
          </a:solidFill>
        </p:spPr>
        <p:txBody>
          <a:bodyPr wrap="square" rtlCol="0">
            <a:noAutofit/>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48182"/>
            <a:ext cx="7544752" cy="708779"/>
          </a:xfrm>
          <a:prstGeom prst="rect">
            <a:avLst/>
          </a:prstGeom>
          <a:noFill/>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Conclusion</a:t>
            </a:r>
            <a:endParaRPr lang="en-US" sz="4450" dirty="0"/>
          </a:p>
        </p:txBody>
      </p:sp>
      <p:sp>
        <p:nvSpPr>
          <p:cNvPr id="4" name="Text 1"/>
          <p:cNvSpPr/>
          <p:nvPr/>
        </p:nvSpPr>
        <p:spPr>
          <a:xfrm>
            <a:off x="793790" y="2697123"/>
            <a:ext cx="7556421" cy="1814513"/>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Our online beauty parlour appointment system offers a comprehensive solution for streamlining bookings and enhancing the customer experience. We encourage you to explore our platform, discover its features, and experience the convenience and efficiency it brings to your business.</a:t>
            </a:r>
            <a:endParaRPr lang="en-US" sz="1750" dirty="0"/>
          </a:p>
        </p:txBody>
      </p:sp>
      <p:sp>
        <p:nvSpPr>
          <p:cNvPr id="5" name="Text 2"/>
          <p:cNvSpPr/>
          <p:nvPr/>
        </p:nvSpPr>
        <p:spPr>
          <a:xfrm>
            <a:off x="793790" y="4766786"/>
            <a:ext cx="7556421" cy="1814513"/>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Ready to take your business to the next level? Contact us today to schedule a personalized demo and learn more about how our platform can help you attract new customers, manage your appointments effectively, and create a truly exceptional beauty experience for your clients.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tq"/>
          <p:cNvPicPr>
            <a:picLocks noChangeAspect="1"/>
          </p:cNvPicPr>
          <p:nvPr/>
        </p:nvPicPr>
        <p:blipFill>
          <a:blip r:embed="rId1"/>
          <a:stretch>
            <a:fillRect/>
          </a:stretch>
        </p:blipFill>
        <p:spPr>
          <a:xfrm>
            <a:off x="465455" y="953770"/>
            <a:ext cx="13724255" cy="5490845"/>
          </a:xfrm>
          <a:prstGeom prst="rect">
            <a:avLst/>
          </a:prstGeom>
        </p:spPr>
      </p:pic>
      <p:sp>
        <p:nvSpPr>
          <p:cNvPr id="3" name="Text Box 2"/>
          <p:cNvSpPr txBox="1"/>
          <p:nvPr/>
        </p:nvSpPr>
        <p:spPr>
          <a:xfrm>
            <a:off x="12886055" y="7718425"/>
            <a:ext cx="1725295" cy="511810"/>
          </a:xfrm>
          <a:prstGeom prst="rect">
            <a:avLst/>
          </a:prstGeom>
          <a:solidFill>
            <a:schemeClr val="bg1"/>
          </a:solidFill>
        </p:spPr>
        <p:txBody>
          <a:bodyPr wrap="square" rtlCol="0">
            <a:noAutofit/>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2322" y="764143"/>
            <a:ext cx="7732157" cy="1260872"/>
          </a:xfrm>
          <a:prstGeom prst="rect">
            <a:avLst/>
          </a:prstGeom>
          <a:noFill/>
        </p:spPr>
        <p:txBody>
          <a:bodyPr wrap="square" lIns="0" tIns="0" rIns="0" bIns="0" rtlCol="0" anchor="t"/>
          <a:lstStyle/>
          <a:p>
            <a:pPr marL="0" indent="0">
              <a:lnSpc>
                <a:spcPts val="4950"/>
              </a:lnSpc>
              <a:buNone/>
            </a:pPr>
            <a:r>
              <a:rPr lang="en-US" sz="3950" b="1" dirty="0">
                <a:solidFill>
                  <a:srgbClr val="403C4E"/>
                </a:solidFill>
                <a:latin typeface="Merriweather Bold" pitchFamily="34" charset="0"/>
                <a:ea typeface="Merriweather Bold" pitchFamily="34" charset="-122"/>
                <a:cs typeface="Merriweather Bold" pitchFamily="34" charset="-120"/>
              </a:rPr>
              <a:t>Introduction to Online Booking Platform</a:t>
            </a:r>
            <a:endParaRPr lang="en-US" sz="3950" dirty="0"/>
          </a:p>
        </p:txBody>
      </p:sp>
      <p:sp>
        <p:nvSpPr>
          <p:cNvPr id="4" name="Shape 1"/>
          <p:cNvSpPr/>
          <p:nvPr/>
        </p:nvSpPr>
        <p:spPr>
          <a:xfrm>
            <a:off x="6192322" y="2327553"/>
            <a:ext cx="3765232" cy="3113365"/>
          </a:xfrm>
          <a:prstGeom prst="roundRect">
            <a:avLst>
              <a:gd name="adj" fmla="val 2721"/>
            </a:avLst>
          </a:prstGeom>
          <a:solidFill>
            <a:srgbClr val="FFD8CC"/>
          </a:solidFill>
          <a:ln w="7620">
            <a:solidFill>
              <a:srgbClr val="E5BEB2"/>
            </a:solidFill>
            <a:prstDash val="solid"/>
          </a:ln>
        </p:spPr>
      </p:sp>
      <p:sp>
        <p:nvSpPr>
          <p:cNvPr id="5" name="Text 2"/>
          <p:cNvSpPr/>
          <p:nvPr/>
        </p:nvSpPr>
        <p:spPr>
          <a:xfrm>
            <a:off x="6401633" y="2536865"/>
            <a:ext cx="2707362" cy="315158"/>
          </a:xfrm>
          <a:prstGeom prst="rect">
            <a:avLst/>
          </a:prstGeom>
          <a:noFill/>
        </p:spPr>
        <p:txBody>
          <a:bodyPr wrap="none" lIns="0" tIns="0" rIns="0" bIns="0" rtlCol="0" anchor="t"/>
          <a:lstStyle/>
          <a:p>
            <a:pPr marL="0" indent="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Effortless Scheduling</a:t>
            </a:r>
            <a:endParaRPr lang="en-US" sz="1950" dirty="0"/>
          </a:p>
        </p:txBody>
      </p:sp>
      <p:sp>
        <p:nvSpPr>
          <p:cNvPr id="6" name="Text 3"/>
          <p:cNvSpPr/>
          <p:nvPr/>
        </p:nvSpPr>
        <p:spPr>
          <a:xfrm>
            <a:off x="6401435" y="2851785"/>
            <a:ext cx="3346450" cy="2596515"/>
          </a:xfrm>
          <a:prstGeom prst="rect">
            <a:avLst/>
          </a:prstGeom>
          <a:noFill/>
        </p:spPr>
        <p:txBody>
          <a:bodyPr wrap="square" lIns="0" tIns="0" rIns="0" bIns="0" rtlCol="0" anchor="t"/>
          <a:lstStyle/>
          <a:p>
            <a:pPr marL="0" indent="0">
              <a:lnSpc>
                <a:spcPts val="2500"/>
              </a:lnSpc>
              <a:buNone/>
            </a:pPr>
            <a:r>
              <a:rPr lang="en-US" sz="1550" dirty="0">
                <a:solidFill>
                  <a:srgbClr val="403C4E"/>
                </a:solidFill>
                <a:latin typeface="Open Sans" pitchFamily="34" charset="0"/>
                <a:ea typeface="Open Sans" pitchFamily="34" charset="-122"/>
                <a:cs typeface="Open Sans" pitchFamily="34" charset="-120"/>
              </a:rPr>
              <a:t>Our platform allows you to book appointments directly online, eliminating the need for phone calls or email exchanges. Simply browse available times, select your desired services, and confirm your booking in a few simple steps.</a:t>
            </a:r>
            <a:endParaRPr lang="en-US" sz="1550" dirty="0"/>
          </a:p>
        </p:txBody>
      </p:sp>
      <p:sp>
        <p:nvSpPr>
          <p:cNvPr id="7" name="Shape 4"/>
          <p:cNvSpPr/>
          <p:nvPr/>
        </p:nvSpPr>
        <p:spPr>
          <a:xfrm>
            <a:off x="10159246" y="2327553"/>
            <a:ext cx="3765232" cy="3113365"/>
          </a:xfrm>
          <a:prstGeom prst="roundRect">
            <a:avLst>
              <a:gd name="adj" fmla="val 2721"/>
            </a:avLst>
          </a:prstGeom>
          <a:solidFill>
            <a:srgbClr val="FFD8CC"/>
          </a:solidFill>
          <a:ln w="7620">
            <a:solidFill>
              <a:srgbClr val="E5BEB2"/>
            </a:solidFill>
            <a:prstDash val="solid"/>
          </a:ln>
        </p:spPr>
      </p:sp>
      <p:sp>
        <p:nvSpPr>
          <p:cNvPr id="8" name="Text 5"/>
          <p:cNvSpPr/>
          <p:nvPr/>
        </p:nvSpPr>
        <p:spPr>
          <a:xfrm>
            <a:off x="10368558" y="2536865"/>
            <a:ext cx="2636520" cy="315158"/>
          </a:xfrm>
          <a:prstGeom prst="rect">
            <a:avLst/>
          </a:prstGeom>
          <a:noFill/>
        </p:spPr>
        <p:txBody>
          <a:bodyPr wrap="none" lIns="0" tIns="0" rIns="0" bIns="0" rtlCol="0" anchor="t"/>
          <a:lstStyle/>
          <a:p>
            <a:pPr marL="0" indent="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Seamless Experience</a:t>
            </a:r>
            <a:endParaRPr lang="en-US" sz="1950" dirty="0"/>
          </a:p>
        </p:txBody>
      </p:sp>
      <p:sp>
        <p:nvSpPr>
          <p:cNvPr id="9" name="Text 6"/>
          <p:cNvSpPr/>
          <p:nvPr/>
        </p:nvSpPr>
        <p:spPr>
          <a:xfrm>
            <a:off x="10368558" y="2972991"/>
            <a:ext cx="3346609" cy="2258616"/>
          </a:xfrm>
          <a:prstGeom prst="rect">
            <a:avLst/>
          </a:prstGeom>
          <a:noFill/>
        </p:spPr>
        <p:txBody>
          <a:bodyPr wrap="square" lIns="0" tIns="0" rIns="0" bIns="0" rtlCol="0" anchor="t"/>
          <a:lstStyle/>
          <a:p>
            <a:pPr marL="0" indent="0">
              <a:lnSpc>
                <a:spcPts val="2500"/>
              </a:lnSpc>
              <a:buNone/>
            </a:pPr>
            <a:r>
              <a:rPr lang="en-US" sz="1550" dirty="0">
                <a:solidFill>
                  <a:srgbClr val="403C4E"/>
                </a:solidFill>
                <a:latin typeface="Open Sans" pitchFamily="34" charset="0"/>
                <a:ea typeface="Open Sans" pitchFamily="34" charset="-122"/>
                <a:cs typeface="Open Sans" pitchFamily="34" charset="-120"/>
              </a:rPr>
              <a:t>Our intuitive interface and clear navigation make booking appointments a breeze. You can easily view available time slots, select multiple services, and manage your appointments all in one place.</a:t>
            </a:r>
            <a:endParaRPr lang="en-US" sz="1550" dirty="0"/>
          </a:p>
        </p:txBody>
      </p:sp>
      <p:sp>
        <p:nvSpPr>
          <p:cNvPr id="10" name="Shape 7"/>
          <p:cNvSpPr/>
          <p:nvPr/>
        </p:nvSpPr>
        <p:spPr>
          <a:xfrm>
            <a:off x="6192322" y="5642610"/>
            <a:ext cx="7732157" cy="1822728"/>
          </a:xfrm>
          <a:prstGeom prst="roundRect">
            <a:avLst>
              <a:gd name="adj" fmla="val 4648"/>
            </a:avLst>
          </a:prstGeom>
          <a:solidFill>
            <a:srgbClr val="FFD8CC"/>
          </a:solidFill>
          <a:ln w="7620">
            <a:solidFill>
              <a:srgbClr val="E5BEB2"/>
            </a:solidFill>
            <a:prstDash val="solid"/>
          </a:ln>
        </p:spPr>
      </p:sp>
      <p:sp>
        <p:nvSpPr>
          <p:cNvPr id="11" name="Text 8"/>
          <p:cNvSpPr/>
          <p:nvPr/>
        </p:nvSpPr>
        <p:spPr>
          <a:xfrm>
            <a:off x="6401633" y="5851922"/>
            <a:ext cx="2521506" cy="315158"/>
          </a:xfrm>
          <a:prstGeom prst="rect">
            <a:avLst/>
          </a:prstGeom>
          <a:noFill/>
        </p:spPr>
        <p:txBody>
          <a:bodyPr wrap="none" lIns="0" tIns="0" rIns="0" bIns="0" rtlCol="0" anchor="t"/>
          <a:lstStyle/>
          <a:p>
            <a:pPr marL="0" indent="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Time Saving</a:t>
            </a:r>
            <a:endParaRPr lang="en-US" sz="1950" dirty="0"/>
          </a:p>
        </p:txBody>
      </p:sp>
      <p:sp>
        <p:nvSpPr>
          <p:cNvPr id="12" name="Text 9"/>
          <p:cNvSpPr/>
          <p:nvPr/>
        </p:nvSpPr>
        <p:spPr>
          <a:xfrm>
            <a:off x="6401633" y="6288048"/>
            <a:ext cx="7313533" cy="967978"/>
          </a:xfrm>
          <a:prstGeom prst="rect">
            <a:avLst/>
          </a:prstGeom>
          <a:noFill/>
        </p:spPr>
        <p:txBody>
          <a:bodyPr wrap="square" lIns="0" tIns="0" rIns="0" bIns="0" rtlCol="0" anchor="t"/>
          <a:lstStyle/>
          <a:p>
            <a:pPr marL="0" indent="0">
              <a:lnSpc>
                <a:spcPts val="2500"/>
              </a:lnSpc>
              <a:buNone/>
            </a:pPr>
            <a:r>
              <a:rPr lang="en-US" sz="1550" dirty="0">
                <a:solidFill>
                  <a:srgbClr val="403C4E"/>
                </a:solidFill>
                <a:latin typeface="Open Sans" pitchFamily="34" charset="0"/>
                <a:ea typeface="Open Sans" pitchFamily="34" charset="-122"/>
                <a:cs typeface="Open Sans" pitchFamily="34" charset="-120"/>
              </a:rPr>
              <a:t>Our platform saves you valuable time by automating the appointment process. No more waiting on hold or sending multiple emails. You can book your appointments anytime, anywhere, with just a few clicks.</a:t>
            </a:r>
            <a:endParaRPr lang="en-US" sz="1550" dirty="0"/>
          </a:p>
        </p:txBody>
      </p:sp>
      <p:sp>
        <p:nvSpPr>
          <p:cNvPr id="13" name="Text Box 12"/>
          <p:cNvSpPr txBox="1"/>
          <p:nvPr/>
        </p:nvSpPr>
        <p:spPr>
          <a:xfrm>
            <a:off x="12860655" y="7781925"/>
            <a:ext cx="1673860" cy="368300"/>
          </a:xfrm>
          <a:prstGeom prst="rect">
            <a:avLst/>
          </a:prstGeom>
          <a:solidFill>
            <a:schemeClr val="bg1"/>
          </a:solidFill>
        </p:spPr>
        <p:txBody>
          <a:bodyPr wrap="square" rtlCol="0">
            <a:spAutoFit/>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60108"/>
            <a:ext cx="10371773" cy="708779"/>
          </a:xfrm>
          <a:prstGeom prst="rect">
            <a:avLst/>
          </a:prstGeom>
          <a:noFill/>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Features of the Appointment System</a:t>
            </a:r>
            <a:endParaRPr lang="en-US" sz="4450" dirty="0"/>
          </a:p>
        </p:txBody>
      </p:sp>
      <p:sp>
        <p:nvSpPr>
          <p:cNvPr id="3" name="Shape 1"/>
          <p:cNvSpPr/>
          <p:nvPr/>
        </p:nvSpPr>
        <p:spPr>
          <a:xfrm>
            <a:off x="793790" y="2277666"/>
            <a:ext cx="510302" cy="510302"/>
          </a:xfrm>
          <a:prstGeom prst="roundRect">
            <a:avLst>
              <a:gd name="adj" fmla="val 18669"/>
            </a:avLst>
          </a:prstGeom>
          <a:solidFill>
            <a:srgbClr val="FFD8CC"/>
          </a:solidFill>
          <a:ln w="7620">
            <a:solidFill>
              <a:srgbClr val="E5BEB2"/>
            </a:solidFill>
            <a:prstDash val="solid"/>
          </a:ln>
        </p:spPr>
      </p:sp>
      <p:sp>
        <p:nvSpPr>
          <p:cNvPr id="4" name="Text 2"/>
          <p:cNvSpPr/>
          <p:nvPr/>
        </p:nvSpPr>
        <p:spPr>
          <a:xfrm>
            <a:off x="970955" y="2362676"/>
            <a:ext cx="155853" cy="340281"/>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1</a:t>
            </a:r>
            <a:endParaRPr lang="en-US" sz="2650" dirty="0"/>
          </a:p>
        </p:txBody>
      </p:sp>
      <p:sp>
        <p:nvSpPr>
          <p:cNvPr id="5" name="Text 3"/>
          <p:cNvSpPr/>
          <p:nvPr/>
        </p:nvSpPr>
        <p:spPr>
          <a:xfrm>
            <a:off x="1530906" y="2277666"/>
            <a:ext cx="3344108"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Diverse Service Options</a:t>
            </a:r>
            <a:endParaRPr lang="en-US" sz="2200" dirty="0"/>
          </a:p>
        </p:txBody>
      </p:sp>
      <p:sp>
        <p:nvSpPr>
          <p:cNvPr id="6" name="Text 4"/>
          <p:cNvSpPr/>
          <p:nvPr/>
        </p:nvSpPr>
        <p:spPr>
          <a:xfrm>
            <a:off x="1530906" y="2768084"/>
            <a:ext cx="5670947" cy="1814513"/>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Our system accommodates a wide range of beauty services, from hair care and makeup to skin treatments and waxing. You can easily find the specific services you need, ensuring a complete and personalized experience.</a:t>
            </a:r>
            <a:endParaRPr lang="en-US" sz="1750" dirty="0"/>
          </a:p>
        </p:txBody>
      </p:sp>
      <p:sp>
        <p:nvSpPr>
          <p:cNvPr id="7" name="Shape 5"/>
          <p:cNvSpPr/>
          <p:nvPr/>
        </p:nvSpPr>
        <p:spPr>
          <a:xfrm>
            <a:off x="7428667" y="2277666"/>
            <a:ext cx="510302" cy="510302"/>
          </a:xfrm>
          <a:prstGeom prst="roundRect">
            <a:avLst>
              <a:gd name="adj" fmla="val 18669"/>
            </a:avLst>
          </a:prstGeom>
          <a:solidFill>
            <a:srgbClr val="FFD8CC"/>
          </a:solidFill>
          <a:ln w="7620">
            <a:solidFill>
              <a:srgbClr val="E5BEB2"/>
            </a:solidFill>
            <a:prstDash val="solid"/>
          </a:ln>
        </p:spPr>
      </p:sp>
      <p:sp>
        <p:nvSpPr>
          <p:cNvPr id="8" name="Text 6"/>
          <p:cNvSpPr/>
          <p:nvPr/>
        </p:nvSpPr>
        <p:spPr>
          <a:xfrm>
            <a:off x="7580828" y="2362676"/>
            <a:ext cx="205859" cy="340281"/>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2</a:t>
            </a:r>
            <a:endParaRPr lang="en-US" sz="2650" dirty="0"/>
          </a:p>
        </p:txBody>
      </p:sp>
      <p:sp>
        <p:nvSpPr>
          <p:cNvPr id="9" name="Text 7"/>
          <p:cNvSpPr/>
          <p:nvPr/>
        </p:nvSpPr>
        <p:spPr>
          <a:xfrm>
            <a:off x="8165783" y="2277666"/>
            <a:ext cx="3142059"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Real-time Availability</a:t>
            </a:r>
            <a:endParaRPr lang="en-US" sz="2200" dirty="0"/>
          </a:p>
        </p:txBody>
      </p:sp>
      <p:sp>
        <p:nvSpPr>
          <p:cNvPr id="10" name="Text 8"/>
          <p:cNvSpPr/>
          <p:nvPr/>
        </p:nvSpPr>
        <p:spPr>
          <a:xfrm>
            <a:off x="8165783" y="2768084"/>
            <a:ext cx="5670947" cy="1451610"/>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Our system updates in real time, providing accurate information on available time slots. You can avoid wasted time and ensure that your appointment is scheduled with the right stylist or technician.</a:t>
            </a:r>
            <a:endParaRPr lang="en-US" sz="1750" dirty="0"/>
          </a:p>
        </p:txBody>
      </p:sp>
      <p:sp>
        <p:nvSpPr>
          <p:cNvPr id="11" name="Shape 9"/>
          <p:cNvSpPr/>
          <p:nvPr/>
        </p:nvSpPr>
        <p:spPr>
          <a:xfrm>
            <a:off x="793790" y="5064562"/>
            <a:ext cx="510302" cy="510302"/>
          </a:xfrm>
          <a:prstGeom prst="roundRect">
            <a:avLst>
              <a:gd name="adj" fmla="val 18669"/>
            </a:avLst>
          </a:prstGeom>
          <a:solidFill>
            <a:srgbClr val="FFD8CC"/>
          </a:solidFill>
          <a:ln w="7620">
            <a:solidFill>
              <a:srgbClr val="E5BEB2"/>
            </a:solidFill>
            <a:prstDash val="solid"/>
          </a:ln>
        </p:spPr>
      </p:sp>
      <p:sp>
        <p:nvSpPr>
          <p:cNvPr id="12" name="Text 10"/>
          <p:cNvSpPr/>
          <p:nvPr/>
        </p:nvSpPr>
        <p:spPr>
          <a:xfrm>
            <a:off x="952619" y="5149572"/>
            <a:ext cx="192643" cy="340281"/>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3</a:t>
            </a:r>
            <a:endParaRPr lang="en-US" sz="2650" dirty="0"/>
          </a:p>
        </p:txBody>
      </p:sp>
      <p:sp>
        <p:nvSpPr>
          <p:cNvPr id="13" name="Text 11"/>
          <p:cNvSpPr/>
          <p:nvPr/>
        </p:nvSpPr>
        <p:spPr>
          <a:xfrm>
            <a:off x="1530906" y="5064562"/>
            <a:ext cx="4142661"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Detailed Service Descriptions</a:t>
            </a:r>
            <a:endParaRPr lang="en-US" sz="2200" dirty="0"/>
          </a:p>
        </p:txBody>
      </p:sp>
      <p:sp>
        <p:nvSpPr>
          <p:cNvPr id="14" name="Text 12"/>
          <p:cNvSpPr/>
          <p:nvPr/>
        </p:nvSpPr>
        <p:spPr>
          <a:xfrm>
            <a:off x="1530906" y="5554980"/>
            <a:ext cx="5670947" cy="1814513"/>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Each service includes a detailed description, outlining the procedures involved and the expected outcome. This allows you to make informed decisions about your appointments and choose the best option for your needs.</a:t>
            </a:r>
            <a:endParaRPr lang="en-US" sz="1750" dirty="0"/>
          </a:p>
        </p:txBody>
      </p:sp>
      <p:sp>
        <p:nvSpPr>
          <p:cNvPr id="15" name="Shape 13"/>
          <p:cNvSpPr/>
          <p:nvPr/>
        </p:nvSpPr>
        <p:spPr>
          <a:xfrm>
            <a:off x="7428667" y="5064562"/>
            <a:ext cx="510302" cy="510302"/>
          </a:xfrm>
          <a:prstGeom prst="roundRect">
            <a:avLst>
              <a:gd name="adj" fmla="val 18669"/>
            </a:avLst>
          </a:prstGeom>
          <a:solidFill>
            <a:srgbClr val="FFD8CC"/>
          </a:solidFill>
          <a:ln w="7620">
            <a:solidFill>
              <a:srgbClr val="E5BEB2"/>
            </a:solidFill>
            <a:prstDash val="solid"/>
          </a:ln>
        </p:spPr>
      </p:sp>
      <p:sp>
        <p:nvSpPr>
          <p:cNvPr id="16" name="Text 14"/>
          <p:cNvSpPr/>
          <p:nvPr/>
        </p:nvSpPr>
        <p:spPr>
          <a:xfrm>
            <a:off x="7571303" y="5149572"/>
            <a:ext cx="224909" cy="340281"/>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4</a:t>
            </a:r>
            <a:endParaRPr lang="en-US" sz="2650" dirty="0"/>
          </a:p>
        </p:txBody>
      </p:sp>
      <p:sp>
        <p:nvSpPr>
          <p:cNvPr id="17" name="Text 15"/>
          <p:cNvSpPr/>
          <p:nvPr/>
        </p:nvSpPr>
        <p:spPr>
          <a:xfrm>
            <a:off x="8165783" y="5064562"/>
            <a:ext cx="3938588"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Secure Information Storage</a:t>
            </a:r>
            <a:endParaRPr lang="en-US" sz="2200" dirty="0"/>
          </a:p>
        </p:txBody>
      </p:sp>
      <p:sp>
        <p:nvSpPr>
          <p:cNvPr id="18" name="Text 16"/>
          <p:cNvSpPr/>
          <p:nvPr/>
        </p:nvSpPr>
        <p:spPr>
          <a:xfrm>
            <a:off x="8165783" y="5554980"/>
            <a:ext cx="5670947" cy="1451610"/>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We prioritize your privacy and security. All your personal and appointment information is stored securely, ensuring that your data is protected from unauthorized access.</a:t>
            </a:r>
            <a:endParaRPr lang="en-US" sz="1750" dirty="0"/>
          </a:p>
        </p:txBody>
      </p:sp>
      <p:sp>
        <p:nvSpPr>
          <p:cNvPr id="19" name="Text Box 18"/>
          <p:cNvSpPr txBox="1"/>
          <p:nvPr/>
        </p:nvSpPr>
        <p:spPr>
          <a:xfrm>
            <a:off x="12733020" y="7680325"/>
            <a:ext cx="1878330" cy="546735"/>
          </a:xfrm>
          <a:prstGeom prst="rect">
            <a:avLst/>
          </a:prstGeom>
          <a:solidFill>
            <a:schemeClr val="bg1"/>
          </a:solidFill>
        </p:spPr>
        <p:txBody>
          <a:bodyPr wrap="square" rtlCol="0">
            <a:noAutofit/>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14155"/>
            <a:ext cx="7359372" cy="708779"/>
          </a:xfrm>
          <a:prstGeom prst="rect">
            <a:avLst/>
          </a:prstGeom>
          <a:noFill/>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Seamless User Experience</a:t>
            </a:r>
            <a:endParaRPr lang="en-US" sz="4450" dirty="0"/>
          </a:p>
        </p:txBody>
      </p:sp>
      <p:sp>
        <p:nvSpPr>
          <p:cNvPr id="3" name="Text 1"/>
          <p:cNvSpPr/>
          <p:nvPr/>
        </p:nvSpPr>
        <p:spPr>
          <a:xfrm>
            <a:off x="793790" y="3089910"/>
            <a:ext cx="2873097"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Intuitive Navigation</a:t>
            </a:r>
            <a:endParaRPr lang="en-US" sz="2200" dirty="0"/>
          </a:p>
        </p:txBody>
      </p:sp>
      <p:sp>
        <p:nvSpPr>
          <p:cNvPr id="4" name="Text 2"/>
          <p:cNvSpPr/>
          <p:nvPr/>
        </p:nvSpPr>
        <p:spPr>
          <a:xfrm>
            <a:off x="793790" y="3671054"/>
            <a:ext cx="3978116" cy="2540318"/>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Our platform is designed with user-friendliness in mind. The clear navigation, intuitive menus, and straightforward search options make it easy to find the information you need and complete your booking quickly and efficiently.</a:t>
            </a:r>
            <a:endParaRPr lang="en-US" sz="1750" dirty="0"/>
          </a:p>
        </p:txBody>
      </p:sp>
      <p:sp>
        <p:nvSpPr>
          <p:cNvPr id="5" name="Text 3"/>
          <p:cNvSpPr/>
          <p:nvPr/>
        </p:nvSpPr>
        <p:spPr>
          <a:xfrm>
            <a:off x="5332928" y="3089910"/>
            <a:ext cx="3845719"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Mobile-Responsive Design</a:t>
            </a:r>
            <a:endParaRPr lang="en-US" sz="2200" dirty="0"/>
          </a:p>
        </p:txBody>
      </p:sp>
      <p:sp>
        <p:nvSpPr>
          <p:cNvPr id="6" name="Text 4"/>
          <p:cNvSpPr/>
          <p:nvPr/>
        </p:nvSpPr>
        <p:spPr>
          <a:xfrm>
            <a:off x="5332928" y="3671054"/>
            <a:ext cx="3978116" cy="2177415"/>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Our platform is optimized for all devices, including smartphones and tablets. You can easily access and manage your appointments from anywhere, anytime, ensuring a seamless experience.</a:t>
            </a:r>
            <a:endParaRPr lang="en-US" sz="1750" dirty="0"/>
          </a:p>
        </p:txBody>
      </p:sp>
      <p:sp>
        <p:nvSpPr>
          <p:cNvPr id="7" name="Text 5"/>
          <p:cNvSpPr/>
          <p:nvPr/>
        </p:nvSpPr>
        <p:spPr>
          <a:xfrm>
            <a:off x="9872067" y="3089910"/>
            <a:ext cx="2835235"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24/7 Accessibility</a:t>
            </a:r>
            <a:endParaRPr lang="en-US" sz="2200" dirty="0"/>
          </a:p>
        </p:txBody>
      </p:sp>
      <p:sp>
        <p:nvSpPr>
          <p:cNvPr id="8" name="Text 6"/>
          <p:cNvSpPr/>
          <p:nvPr/>
        </p:nvSpPr>
        <p:spPr>
          <a:xfrm>
            <a:off x="9872067" y="3671054"/>
            <a:ext cx="3978116" cy="2540318"/>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Our booking platform is available 24/7, allowing you to schedule appointments at your convenience. No more waiting for business hours or struggling to reach someone by phone. You can book appointments anytime, day or night.</a:t>
            </a:r>
            <a:endParaRPr lang="en-US" sz="1750" dirty="0"/>
          </a:p>
        </p:txBody>
      </p:sp>
      <p:sp>
        <p:nvSpPr>
          <p:cNvPr id="9" name="Text Box 8"/>
          <p:cNvSpPr txBox="1"/>
          <p:nvPr/>
        </p:nvSpPr>
        <p:spPr>
          <a:xfrm>
            <a:off x="12822555" y="7628890"/>
            <a:ext cx="1776095" cy="600710"/>
          </a:xfrm>
          <a:prstGeom prst="rect">
            <a:avLst/>
          </a:prstGeom>
          <a:solidFill>
            <a:schemeClr val="bg1"/>
          </a:solidFill>
        </p:spPr>
        <p:txBody>
          <a:bodyPr wrap="square" rtlCol="0">
            <a:noAutofit/>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4852" y="695444"/>
            <a:ext cx="8028265" cy="647224"/>
          </a:xfrm>
          <a:prstGeom prst="rect">
            <a:avLst/>
          </a:prstGeom>
          <a:noFill/>
        </p:spPr>
        <p:txBody>
          <a:bodyPr wrap="none" lIns="0" tIns="0" rIns="0" bIns="0" rtlCol="0" anchor="t"/>
          <a:lstStyle/>
          <a:p>
            <a:pPr marL="0" indent="0">
              <a:lnSpc>
                <a:spcPts val="5050"/>
              </a:lnSpc>
              <a:buNone/>
            </a:pPr>
            <a:r>
              <a:rPr lang="en-US" sz="4050" b="1" dirty="0">
                <a:solidFill>
                  <a:srgbClr val="403C4E"/>
                </a:solidFill>
                <a:latin typeface="Merriweather Bold" pitchFamily="34" charset="0"/>
                <a:ea typeface="Merriweather Bold" pitchFamily="34" charset="-122"/>
                <a:cs typeface="Merriweather Bold" pitchFamily="34" charset="-120"/>
              </a:rPr>
              <a:t>Customizable Booking Options</a:t>
            </a:r>
            <a:endParaRPr lang="en-US" sz="4050" dirty="0"/>
          </a:p>
        </p:txBody>
      </p:sp>
      <p:sp>
        <p:nvSpPr>
          <p:cNvPr id="3" name="Shape 1"/>
          <p:cNvSpPr/>
          <p:nvPr/>
        </p:nvSpPr>
        <p:spPr>
          <a:xfrm>
            <a:off x="7303770" y="1756767"/>
            <a:ext cx="22860" cy="5777389"/>
          </a:xfrm>
          <a:prstGeom prst="roundRect">
            <a:avLst>
              <a:gd name="adj" fmla="val 380506"/>
            </a:avLst>
          </a:prstGeom>
          <a:solidFill>
            <a:srgbClr val="E5BEB2"/>
          </a:solidFill>
        </p:spPr>
      </p:sp>
      <p:sp>
        <p:nvSpPr>
          <p:cNvPr id="4" name="Shape 2"/>
          <p:cNvSpPr/>
          <p:nvPr/>
        </p:nvSpPr>
        <p:spPr>
          <a:xfrm>
            <a:off x="6380262" y="2211110"/>
            <a:ext cx="724852" cy="22860"/>
          </a:xfrm>
          <a:prstGeom prst="roundRect">
            <a:avLst>
              <a:gd name="adj" fmla="val 380506"/>
            </a:avLst>
          </a:prstGeom>
          <a:solidFill>
            <a:srgbClr val="E5BEB2"/>
          </a:solidFill>
        </p:spPr>
      </p:sp>
      <p:sp>
        <p:nvSpPr>
          <p:cNvPr id="5" name="Shape 3"/>
          <p:cNvSpPr/>
          <p:nvPr/>
        </p:nvSpPr>
        <p:spPr>
          <a:xfrm>
            <a:off x="7082254" y="1989653"/>
            <a:ext cx="465892" cy="465892"/>
          </a:xfrm>
          <a:prstGeom prst="roundRect">
            <a:avLst>
              <a:gd name="adj" fmla="val 18670"/>
            </a:avLst>
          </a:prstGeom>
          <a:solidFill>
            <a:srgbClr val="FFD8CC"/>
          </a:solidFill>
          <a:ln w="7620">
            <a:solidFill>
              <a:srgbClr val="E5BEB2"/>
            </a:solidFill>
            <a:prstDash val="solid"/>
          </a:ln>
        </p:spPr>
      </p:sp>
      <p:sp>
        <p:nvSpPr>
          <p:cNvPr id="6" name="Text 4"/>
          <p:cNvSpPr/>
          <p:nvPr/>
        </p:nvSpPr>
        <p:spPr>
          <a:xfrm>
            <a:off x="7244060" y="2067282"/>
            <a:ext cx="142280" cy="310634"/>
          </a:xfrm>
          <a:prstGeom prst="rect">
            <a:avLst/>
          </a:prstGeom>
          <a:noFill/>
        </p:spPr>
        <p:txBody>
          <a:bodyPr wrap="none" lIns="0" tIns="0" rIns="0" bIns="0" rtlCol="0" anchor="t"/>
          <a:lstStyle/>
          <a:p>
            <a:pPr marL="0" indent="0" algn="ctr">
              <a:lnSpc>
                <a:spcPts val="2400"/>
              </a:lnSpc>
              <a:buNone/>
            </a:pPr>
            <a:r>
              <a:rPr lang="en-US" sz="2400" b="1" dirty="0">
                <a:solidFill>
                  <a:srgbClr val="403C4E"/>
                </a:solidFill>
                <a:latin typeface="Merriweather Bold" pitchFamily="34" charset="0"/>
                <a:ea typeface="Merriweather Bold" pitchFamily="34" charset="-122"/>
                <a:cs typeface="Merriweather Bold" pitchFamily="34" charset="-120"/>
              </a:rPr>
              <a:t>1</a:t>
            </a:r>
            <a:endParaRPr lang="en-US" sz="2400" dirty="0"/>
          </a:p>
        </p:txBody>
      </p:sp>
      <p:sp>
        <p:nvSpPr>
          <p:cNvPr id="7" name="Text 5"/>
          <p:cNvSpPr/>
          <p:nvPr/>
        </p:nvSpPr>
        <p:spPr>
          <a:xfrm>
            <a:off x="3587472" y="1963817"/>
            <a:ext cx="2588776" cy="323493"/>
          </a:xfrm>
          <a:prstGeom prst="rect">
            <a:avLst/>
          </a:prstGeom>
          <a:noFill/>
        </p:spPr>
        <p:txBody>
          <a:bodyPr wrap="none" lIns="0" tIns="0" rIns="0" bIns="0" rtlCol="0" anchor="t"/>
          <a:lstStyle/>
          <a:p>
            <a:pPr marL="0" indent="0" algn="r">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Service Selection</a:t>
            </a:r>
            <a:endParaRPr lang="en-US" sz="2000" dirty="0"/>
          </a:p>
        </p:txBody>
      </p:sp>
      <p:sp>
        <p:nvSpPr>
          <p:cNvPr id="8" name="Text 6"/>
          <p:cNvSpPr/>
          <p:nvPr/>
        </p:nvSpPr>
        <p:spPr>
          <a:xfrm>
            <a:off x="724852" y="2411492"/>
            <a:ext cx="5451396" cy="1324928"/>
          </a:xfrm>
          <a:prstGeom prst="rect">
            <a:avLst/>
          </a:prstGeom>
          <a:noFill/>
        </p:spPr>
        <p:txBody>
          <a:bodyPr wrap="square" lIns="0" tIns="0" rIns="0" bIns="0" rtlCol="0" anchor="t"/>
          <a:lstStyle/>
          <a:p>
            <a:pPr marL="0" indent="0" algn="r">
              <a:lnSpc>
                <a:spcPts val="2600"/>
              </a:lnSpc>
              <a:buNone/>
            </a:pPr>
            <a:r>
              <a:rPr lang="en-US" sz="1600" dirty="0">
                <a:solidFill>
                  <a:srgbClr val="403C4E"/>
                </a:solidFill>
                <a:latin typeface="Open Sans" pitchFamily="34" charset="0"/>
                <a:ea typeface="Open Sans" pitchFamily="34" charset="-122"/>
                <a:cs typeface="Open Sans" pitchFamily="34" charset="-120"/>
              </a:rPr>
              <a:t>Choose from a wide array of beauty services, from haircuts and styling to facials, manicures, and waxing. Our system allows you to select multiple services for a complete beauty experience.</a:t>
            </a:r>
            <a:endParaRPr lang="en-US" sz="1600" dirty="0"/>
          </a:p>
        </p:txBody>
      </p:sp>
      <p:sp>
        <p:nvSpPr>
          <p:cNvPr id="9" name="Shape 7"/>
          <p:cNvSpPr/>
          <p:nvPr/>
        </p:nvSpPr>
        <p:spPr>
          <a:xfrm>
            <a:off x="7525286" y="3246477"/>
            <a:ext cx="724852" cy="22860"/>
          </a:xfrm>
          <a:prstGeom prst="roundRect">
            <a:avLst>
              <a:gd name="adj" fmla="val 380506"/>
            </a:avLst>
          </a:prstGeom>
          <a:solidFill>
            <a:srgbClr val="E5BEB2"/>
          </a:solidFill>
        </p:spPr>
      </p:sp>
      <p:sp>
        <p:nvSpPr>
          <p:cNvPr id="10" name="Shape 8"/>
          <p:cNvSpPr/>
          <p:nvPr/>
        </p:nvSpPr>
        <p:spPr>
          <a:xfrm>
            <a:off x="7082254" y="3025021"/>
            <a:ext cx="465892" cy="465892"/>
          </a:xfrm>
          <a:prstGeom prst="roundRect">
            <a:avLst>
              <a:gd name="adj" fmla="val 18670"/>
            </a:avLst>
          </a:prstGeom>
          <a:solidFill>
            <a:srgbClr val="FFD8CC"/>
          </a:solidFill>
          <a:ln w="7620">
            <a:solidFill>
              <a:srgbClr val="E5BEB2"/>
            </a:solidFill>
            <a:prstDash val="solid"/>
          </a:ln>
        </p:spPr>
      </p:sp>
      <p:sp>
        <p:nvSpPr>
          <p:cNvPr id="11" name="Text 9"/>
          <p:cNvSpPr/>
          <p:nvPr/>
        </p:nvSpPr>
        <p:spPr>
          <a:xfrm>
            <a:off x="7221200" y="3102650"/>
            <a:ext cx="187881" cy="310634"/>
          </a:xfrm>
          <a:prstGeom prst="rect">
            <a:avLst/>
          </a:prstGeom>
          <a:noFill/>
        </p:spPr>
        <p:txBody>
          <a:bodyPr wrap="none" lIns="0" tIns="0" rIns="0" bIns="0" rtlCol="0" anchor="t"/>
          <a:lstStyle/>
          <a:p>
            <a:pPr marL="0" indent="0" algn="ctr">
              <a:lnSpc>
                <a:spcPts val="2400"/>
              </a:lnSpc>
              <a:buNone/>
            </a:pPr>
            <a:r>
              <a:rPr lang="en-US" sz="2400" b="1" dirty="0">
                <a:solidFill>
                  <a:srgbClr val="403C4E"/>
                </a:solidFill>
                <a:latin typeface="Merriweather Bold" pitchFamily="34" charset="0"/>
                <a:ea typeface="Merriweather Bold" pitchFamily="34" charset="-122"/>
                <a:cs typeface="Merriweather Bold" pitchFamily="34" charset="-120"/>
              </a:rPr>
              <a:t>2</a:t>
            </a:r>
            <a:endParaRPr lang="en-US" sz="2400" dirty="0"/>
          </a:p>
        </p:txBody>
      </p:sp>
      <p:sp>
        <p:nvSpPr>
          <p:cNvPr id="12" name="Text 10"/>
          <p:cNvSpPr/>
          <p:nvPr/>
        </p:nvSpPr>
        <p:spPr>
          <a:xfrm>
            <a:off x="8454152" y="2999184"/>
            <a:ext cx="3258383" cy="323493"/>
          </a:xfrm>
          <a:prstGeom prst="rect">
            <a:avLst/>
          </a:prstGeom>
          <a:noFill/>
        </p:spPr>
        <p:txBody>
          <a:bodyPr wrap="none" lIns="0" tIns="0" rIns="0" bIns="0" rtlCol="0" anchor="t"/>
          <a:lstStyle/>
          <a:p>
            <a:pPr marL="0" indent="0" algn="l">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Date and Time Flexibility</a:t>
            </a:r>
            <a:endParaRPr lang="en-US" sz="2000" dirty="0"/>
          </a:p>
        </p:txBody>
      </p:sp>
      <p:sp>
        <p:nvSpPr>
          <p:cNvPr id="13" name="Text 11"/>
          <p:cNvSpPr/>
          <p:nvPr/>
        </p:nvSpPr>
        <p:spPr>
          <a:xfrm>
            <a:off x="8454152" y="3446859"/>
            <a:ext cx="5451396" cy="993696"/>
          </a:xfrm>
          <a:prstGeom prst="rect">
            <a:avLst/>
          </a:prstGeom>
          <a:noFill/>
        </p:spPr>
        <p:txBody>
          <a:bodyPr wrap="square" lIns="0" tIns="0" rIns="0" bIns="0" rtlCol="0" anchor="t"/>
          <a:lstStyle/>
          <a:p>
            <a:pPr marL="0" indent="0" algn="l">
              <a:lnSpc>
                <a:spcPts val="2600"/>
              </a:lnSpc>
              <a:buNone/>
            </a:pPr>
            <a:r>
              <a:rPr lang="en-US" sz="1600" dirty="0">
                <a:solidFill>
                  <a:srgbClr val="403C4E"/>
                </a:solidFill>
                <a:latin typeface="Open Sans" pitchFamily="34" charset="0"/>
                <a:ea typeface="Open Sans" pitchFamily="34" charset="-122"/>
                <a:cs typeface="Open Sans" pitchFamily="34" charset="-120"/>
              </a:rPr>
              <a:t>Browse available time slots that suit your schedule. Our system offers a range of appointment options, allowing you to book services for a specific date and time.</a:t>
            </a:r>
            <a:endParaRPr lang="en-US" sz="1600" dirty="0"/>
          </a:p>
        </p:txBody>
      </p:sp>
      <p:sp>
        <p:nvSpPr>
          <p:cNvPr id="14" name="Shape 12"/>
          <p:cNvSpPr/>
          <p:nvPr/>
        </p:nvSpPr>
        <p:spPr>
          <a:xfrm>
            <a:off x="6380262" y="4604861"/>
            <a:ext cx="724852" cy="22860"/>
          </a:xfrm>
          <a:prstGeom prst="roundRect">
            <a:avLst>
              <a:gd name="adj" fmla="val 380506"/>
            </a:avLst>
          </a:prstGeom>
          <a:solidFill>
            <a:srgbClr val="E5BEB2"/>
          </a:solidFill>
        </p:spPr>
      </p:sp>
      <p:sp>
        <p:nvSpPr>
          <p:cNvPr id="15" name="Shape 13"/>
          <p:cNvSpPr/>
          <p:nvPr/>
        </p:nvSpPr>
        <p:spPr>
          <a:xfrm>
            <a:off x="7082254" y="4383405"/>
            <a:ext cx="465892" cy="465892"/>
          </a:xfrm>
          <a:prstGeom prst="roundRect">
            <a:avLst>
              <a:gd name="adj" fmla="val 18670"/>
            </a:avLst>
          </a:prstGeom>
          <a:solidFill>
            <a:srgbClr val="FFD8CC"/>
          </a:solidFill>
          <a:ln w="7620">
            <a:solidFill>
              <a:srgbClr val="E5BEB2"/>
            </a:solidFill>
            <a:prstDash val="solid"/>
          </a:ln>
        </p:spPr>
      </p:sp>
      <p:sp>
        <p:nvSpPr>
          <p:cNvPr id="16" name="Text 14"/>
          <p:cNvSpPr/>
          <p:nvPr/>
        </p:nvSpPr>
        <p:spPr>
          <a:xfrm>
            <a:off x="7227272" y="4461034"/>
            <a:ext cx="175855" cy="310634"/>
          </a:xfrm>
          <a:prstGeom prst="rect">
            <a:avLst/>
          </a:prstGeom>
          <a:noFill/>
        </p:spPr>
        <p:txBody>
          <a:bodyPr wrap="none" lIns="0" tIns="0" rIns="0" bIns="0" rtlCol="0" anchor="t"/>
          <a:lstStyle/>
          <a:p>
            <a:pPr marL="0" indent="0" algn="ctr">
              <a:lnSpc>
                <a:spcPts val="2400"/>
              </a:lnSpc>
              <a:buNone/>
            </a:pPr>
            <a:r>
              <a:rPr lang="en-US" sz="2400" b="1" dirty="0">
                <a:solidFill>
                  <a:srgbClr val="403C4E"/>
                </a:solidFill>
                <a:latin typeface="Merriweather Bold" pitchFamily="34" charset="0"/>
                <a:ea typeface="Merriweather Bold" pitchFamily="34" charset="-122"/>
                <a:cs typeface="Merriweather Bold" pitchFamily="34" charset="-120"/>
              </a:rPr>
              <a:t>3</a:t>
            </a:r>
            <a:endParaRPr lang="en-US" sz="2400" dirty="0"/>
          </a:p>
        </p:txBody>
      </p:sp>
      <p:sp>
        <p:nvSpPr>
          <p:cNvPr id="17" name="Text 15"/>
          <p:cNvSpPr/>
          <p:nvPr/>
        </p:nvSpPr>
        <p:spPr>
          <a:xfrm>
            <a:off x="3587472" y="4357568"/>
            <a:ext cx="2588776" cy="323493"/>
          </a:xfrm>
          <a:prstGeom prst="rect">
            <a:avLst/>
          </a:prstGeom>
          <a:noFill/>
        </p:spPr>
        <p:txBody>
          <a:bodyPr wrap="none" lIns="0" tIns="0" rIns="0" bIns="0" rtlCol="0" anchor="t"/>
          <a:lstStyle/>
          <a:p>
            <a:pPr marL="0" indent="0" algn="r">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Stylist Preferences</a:t>
            </a:r>
            <a:endParaRPr lang="en-US" sz="2000" dirty="0"/>
          </a:p>
        </p:txBody>
      </p:sp>
      <p:sp>
        <p:nvSpPr>
          <p:cNvPr id="18" name="Text 16"/>
          <p:cNvSpPr/>
          <p:nvPr/>
        </p:nvSpPr>
        <p:spPr>
          <a:xfrm>
            <a:off x="724852" y="4805243"/>
            <a:ext cx="5451396" cy="1324928"/>
          </a:xfrm>
          <a:prstGeom prst="rect">
            <a:avLst/>
          </a:prstGeom>
          <a:noFill/>
        </p:spPr>
        <p:txBody>
          <a:bodyPr wrap="square" lIns="0" tIns="0" rIns="0" bIns="0" rtlCol="0" anchor="t"/>
          <a:lstStyle/>
          <a:p>
            <a:pPr marL="0" indent="0" algn="r">
              <a:lnSpc>
                <a:spcPts val="2600"/>
              </a:lnSpc>
              <a:buNone/>
            </a:pPr>
            <a:r>
              <a:rPr lang="en-US" sz="1600" dirty="0">
                <a:solidFill>
                  <a:srgbClr val="403C4E"/>
                </a:solidFill>
                <a:latin typeface="Open Sans" pitchFamily="34" charset="0"/>
                <a:ea typeface="Open Sans" pitchFamily="34" charset="-122"/>
                <a:cs typeface="Open Sans" pitchFamily="34" charset="-120"/>
              </a:rPr>
              <a:t>If you have a preferred stylist, you can easily select them during the booking process. Our platform ensures that you're matched with your favorite technician for a personalized experience.</a:t>
            </a:r>
            <a:endParaRPr lang="en-US" sz="1600" dirty="0"/>
          </a:p>
        </p:txBody>
      </p:sp>
      <p:sp>
        <p:nvSpPr>
          <p:cNvPr id="19" name="Shape 17"/>
          <p:cNvSpPr/>
          <p:nvPr/>
        </p:nvSpPr>
        <p:spPr>
          <a:xfrm>
            <a:off x="7525286" y="5801678"/>
            <a:ext cx="724852" cy="22860"/>
          </a:xfrm>
          <a:prstGeom prst="roundRect">
            <a:avLst>
              <a:gd name="adj" fmla="val 380506"/>
            </a:avLst>
          </a:prstGeom>
          <a:solidFill>
            <a:srgbClr val="E5BEB2"/>
          </a:solidFill>
        </p:spPr>
      </p:sp>
      <p:sp>
        <p:nvSpPr>
          <p:cNvPr id="20" name="Shape 18"/>
          <p:cNvSpPr/>
          <p:nvPr/>
        </p:nvSpPr>
        <p:spPr>
          <a:xfrm>
            <a:off x="7082254" y="5580221"/>
            <a:ext cx="465892" cy="465892"/>
          </a:xfrm>
          <a:prstGeom prst="roundRect">
            <a:avLst>
              <a:gd name="adj" fmla="val 18670"/>
            </a:avLst>
          </a:prstGeom>
          <a:solidFill>
            <a:srgbClr val="FFD8CC"/>
          </a:solidFill>
          <a:ln w="7620">
            <a:solidFill>
              <a:srgbClr val="E5BEB2"/>
            </a:solidFill>
            <a:prstDash val="solid"/>
          </a:ln>
        </p:spPr>
      </p:sp>
      <p:sp>
        <p:nvSpPr>
          <p:cNvPr id="21" name="Text 19"/>
          <p:cNvSpPr/>
          <p:nvPr/>
        </p:nvSpPr>
        <p:spPr>
          <a:xfrm>
            <a:off x="7212509" y="5657850"/>
            <a:ext cx="205264" cy="310634"/>
          </a:xfrm>
          <a:prstGeom prst="rect">
            <a:avLst/>
          </a:prstGeom>
          <a:noFill/>
        </p:spPr>
        <p:txBody>
          <a:bodyPr wrap="none" lIns="0" tIns="0" rIns="0" bIns="0" rtlCol="0" anchor="t"/>
          <a:lstStyle/>
          <a:p>
            <a:pPr marL="0" indent="0" algn="ctr">
              <a:lnSpc>
                <a:spcPts val="2400"/>
              </a:lnSpc>
              <a:buNone/>
            </a:pPr>
            <a:r>
              <a:rPr lang="en-US" sz="2400" b="1" dirty="0">
                <a:solidFill>
                  <a:srgbClr val="403C4E"/>
                </a:solidFill>
                <a:latin typeface="Merriweather Bold" pitchFamily="34" charset="0"/>
                <a:ea typeface="Merriweather Bold" pitchFamily="34" charset="-122"/>
                <a:cs typeface="Merriweather Bold" pitchFamily="34" charset="-120"/>
              </a:rPr>
              <a:t>4</a:t>
            </a:r>
            <a:endParaRPr lang="en-US" sz="2400" dirty="0"/>
          </a:p>
        </p:txBody>
      </p:sp>
      <p:sp>
        <p:nvSpPr>
          <p:cNvPr id="22" name="Text 20"/>
          <p:cNvSpPr/>
          <p:nvPr/>
        </p:nvSpPr>
        <p:spPr>
          <a:xfrm>
            <a:off x="8454152" y="5554385"/>
            <a:ext cx="2596277" cy="323493"/>
          </a:xfrm>
          <a:prstGeom prst="rect">
            <a:avLst/>
          </a:prstGeom>
          <a:noFill/>
        </p:spPr>
        <p:txBody>
          <a:bodyPr wrap="none" lIns="0" tIns="0" rIns="0" bIns="0" rtlCol="0" anchor="t"/>
          <a:lstStyle/>
          <a:p>
            <a:pPr marL="0" indent="0" algn="l">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Additional Requests</a:t>
            </a:r>
            <a:endParaRPr lang="en-US" sz="2000" dirty="0"/>
          </a:p>
        </p:txBody>
      </p:sp>
      <p:sp>
        <p:nvSpPr>
          <p:cNvPr id="23" name="Text 21"/>
          <p:cNvSpPr/>
          <p:nvPr/>
        </p:nvSpPr>
        <p:spPr>
          <a:xfrm>
            <a:off x="8454152" y="6002060"/>
            <a:ext cx="5451396" cy="1324928"/>
          </a:xfrm>
          <a:prstGeom prst="rect">
            <a:avLst/>
          </a:prstGeom>
          <a:noFill/>
        </p:spPr>
        <p:txBody>
          <a:bodyPr wrap="square" lIns="0" tIns="0" rIns="0" bIns="0" rtlCol="0" anchor="t"/>
          <a:lstStyle/>
          <a:p>
            <a:pPr marL="0" indent="0" algn="l">
              <a:lnSpc>
                <a:spcPts val="2600"/>
              </a:lnSpc>
              <a:buNone/>
            </a:pPr>
            <a:r>
              <a:rPr lang="en-US" sz="1600" dirty="0">
                <a:solidFill>
                  <a:srgbClr val="403C4E"/>
                </a:solidFill>
                <a:latin typeface="Open Sans" pitchFamily="34" charset="0"/>
                <a:ea typeface="Open Sans" pitchFamily="34" charset="-122"/>
                <a:cs typeface="Open Sans" pitchFamily="34" charset="-120"/>
              </a:rPr>
              <a:t>Add any specific requests or preferences, such as a desired haircut style, preferred products, or allergy information. This allows you to communicate your needs clearly and ensure a satisfying experience.</a:t>
            </a:r>
            <a:endParaRPr lang="en-US" sz="1600" dirty="0"/>
          </a:p>
        </p:txBody>
      </p:sp>
      <p:sp>
        <p:nvSpPr>
          <p:cNvPr id="24" name="Text Box 23"/>
          <p:cNvSpPr txBox="1"/>
          <p:nvPr/>
        </p:nvSpPr>
        <p:spPr>
          <a:xfrm>
            <a:off x="12809855" y="7654290"/>
            <a:ext cx="1776095" cy="574675"/>
          </a:xfrm>
          <a:prstGeom prst="rect">
            <a:avLst/>
          </a:prstGeom>
          <a:solidFill>
            <a:schemeClr val="bg1"/>
          </a:solidFill>
        </p:spPr>
        <p:txBody>
          <a:bodyPr wrap="square" rtlCol="0">
            <a:noAutofit/>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4013" y="834628"/>
            <a:ext cx="7795974" cy="1203722"/>
          </a:xfrm>
          <a:prstGeom prst="rect">
            <a:avLst/>
          </a:prstGeom>
          <a:noFill/>
        </p:spPr>
        <p:txBody>
          <a:bodyPr wrap="square" lIns="0" tIns="0" rIns="0" bIns="0" rtlCol="0" anchor="t"/>
          <a:lstStyle/>
          <a:p>
            <a:pPr marL="0" indent="0">
              <a:lnSpc>
                <a:spcPts val="4700"/>
              </a:lnSpc>
              <a:buNone/>
            </a:pPr>
            <a:r>
              <a:rPr lang="en-US" sz="3750" b="1" dirty="0">
                <a:solidFill>
                  <a:srgbClr val="403C4E"/>
                </a:solidFill>
                <a:latin typeface="Merriweather Bold" pitchFamily="34" charset="0"/>
                <a:ea typeface="Merriweather Bold" pitchFamily="34" charset="-122"/>
                <a:cs typeface="Merriweather Bold" pitchFamily="34" charset="-120"/>
              </a:rPr>
              <a:t>Automated Reminders and Notifications</a:t>
            </a:r>
            <a:endParaRPr lang="en-US" sz="3750" dirty="0"/>
          </a:p>
        </p:txBody>
      </p:sp>
      <p:sp>
        <p:nvSpPr>
          <p:cNvPr id="4" name="Shape 1"/>
          <p:cNvSpPr/>
          <p:nvPr/>
        </p:nvSpPr>
        <p:spPr>
          <a:xfrm>
            <a:off x="674013" y="2327196"/>
            <a:ext cx="7795974" cy="5067776"/>
          </a:xfrm>
          <a:prstGeom prst="roundRect">
            <a:avLst>
              <a:gd name="adj" fmla="val 1596"/>
            </a:avLst>
          </a:prstGeom>
          <a:noFill/>
          <a:ln w="7620">
            <a:solidFill>
              <a:srgbClr val="000000">
                <a:alpha val="8000"/>
              </a:srgbClr>
            </a:solidFill>
            <a:prstDash val="solid"/>
          </a:ln>
        </p:spPr>
      </p:sp>
      <p:sp>
        <p:nvSpPr>
          <p:cNvPr id="5" name="Shape 2"/>
          <p:cNvSpPr/>
          <p:nvPr/>
        </p:nvSpPr>
        <p:spPr>
          <a:xfrm>
            <a:off x="681633" y="2334816"/>
            <a:ext cx="7780734" cy="1786890"/>
          </a:xfrm>
          <a:prstGeom prst="rect">
            <a:avLst/>
          </a:prstGeom>
          <a:solidFill>
            <a:srgbClr val="FFFFFF">
              <a:alpha val="4000"/>
            </a:srgbClr>
          </a:solidFill>
        </p:spPr>
      </p:sp>
      <p:sp>
        <p:nvSpPr>
          <p:cNvPr id="6" name="Text 3"/>
          <p:cNvSpPr/>
          <p:nvPr/>
        </p:nvSpPr>
        <p:spPr>
          <a:xfrm>
            <a:off x="874157" y="2457926"/>
            <a:ext cx="3501509" cy="308134"/>
          </a:xfrm>
          <a:prstGeom prst="rect">
            <a:avLst/>
          </a:prstGeom>
          <a:noFill/>
        </p:spPr>
        <p:txBody>
          <a:bodyPr wrap="non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Reminders</a:t>
            </a:r>
            <a:endParaRPr lang="en-US" sz="1500" dirty="0"/>
          </a:p>
        </p:txBody>
      </p:sp>
      <p:sp>
        <p:nvSpPr>
          <p:cNvPr id="7" name="Text 4"/>
          <p:cNvSpPr/>
          <p:nvPr/>
        </p:nvSpPr>
        <p:spPr>
          <a:xfrm>
            <a:off x="4768334" y="2457926"/>
            <a:ext cx="3501509" cy="1540669"/>
          </a:xfrm>
          <a:prstGeom prst="rect">
            <a:avLst/>
          </a:prstGeom>
          <a:noFill/>
        </p:spPr>
        <p:txBody>
          <a:bodyPr wrap="squar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Our system sends automated appointment reminders to both customers and salon staff, ensuring that everyone is informed and prepared for upcoming appointments.</a:t>
            </a:r>
            <a:endParaRPr lang="en-US" sz="1500" dirty="0"/>
          </a:p>
        </p:txBody>
      </p:sp>
      <p:sp>
        <p:nvSpPr>
          <p:cNvPr id="8" name="Shape 5"/>
          <p:cNvSpPr/>
          <p:nvPr/>
        </p:nvSpPr>
        <p:spPr>
          <a:xfrm>
            <a:off x="681633" y="4121706"/>
            <a:ext cx="7780734" cy="1786890"/>
          </a:xfrm>
          <a:prstGeom prst="rect">
            <a:avLst/>
          </a:prstGeom>
          <a:solidFill>
            <a:srgbClr val="000000">
              <a:alpha val="4000"/>
            </a:srgbClr>
          </a:solidFill>
        </p:spPr>
      </p:sp>
      <p:sp>
        <p:nvSpPr>
          <p:cNvPr id="9" name="Text 6"/>
          <p:cNvSpPr/>
          <p:nvPr/>
        </p:nvSpPr>
        <p:spPr>
          <a:xfrm>
            <a:off x="874157" y="4244816"/>
            <a:ext cx="3501509" cy="308134"/>
          </a:xfrm>
          <a:prstGeom prst="rect">
            <a:avLst/>
          </a:prstGeom>
          <a:noFill/>
        </p:spPr>
        <p:txBody>
          <a:bodyPr wrap="non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Notifications</a:t>
            </a:r>
            <a:endParaRPr lang="en-US" sz="1500" dirty="0"/>
          </a:p>
        </p:txBody>
      </p:sp>
      <p:sp>
        <p:nvSpPr>
          <p:cNvPr id="10" name="Text 7"/>
          <p:cNvSpPr/>
          <p:nvPr/>
        </p:nvSpPr>
        <p:spPr>
          <a:xfrm>
            <a:off x="4768334" y="4244816"/>
            <a:ext cx="3501509" cy="1540669"/>
          </a:xfrm>
          <a:prstGeom prst="rect">
            <a:avLst/>
          </a:prstGeom>
          <a:noFill/>
        </p:spPr>
        <p:txBody>
          <a:bodyPr wrap="squar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Receive real-time notifications about appointment changes, cancellations, or confirmations, ensuring that you're always up-to-date and in control of your schedule.</a:t>
            </a:r>
            <a:endParaRPr lang="en-US" sz="1500" dirty="0"/>
          </a:p>
        </p:txBody>
      </p:sp>
      <p:sp>
        <p:nvSpPr>
          <p:cNvPr id="11" name="Shape 8"/>
          <p:cNvSpPr/>
          <p:nvPr/>
        </p:nvSpPr>
        <p:spPr>
          <a:xfrm>
            <a:off x="681633" y="5908596"/>
            <a:ext cx="7780734" cy="1478756"/>
          </a:xfrm>
          <a:prstGeom prst="rect">
            <a:avLst/>
          </a:prstGeom>
          <a:solidFill>
            <a:srgbClr val="FFFFFF">
              <a:alpha val="4000"/>
            </a:srgbClr>
          </a:solidFill>
        </p:spPr>
      </p:sp>
      <p:sp>
        <p:nvSpPr>
          <p:cNvPr id="12" name="Text 9"/>
          <p:cNvSpPr/>
          <p:nvPr/>
        </p:nvSpPr>
        <p:spPr>
          <a:xfrm>
            <a:off x="874157" y="6031706"/>
            <a:ext cx="3501509" cy="308134"/>
          </a:xfrm>
          <a:prstGeom prst="rect">
            <a:avLst/>
          </a:prstGeom>
          <a:noFill/>
        </p:spPr>
        <p:txBody>
          <a:bodyPr wrap="non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Reduced No-Shows</a:t>
            </a:r>
            <a:endParaRPr lang="en-US" sz="1500" dirty="0"/>
          </a:p>
        </p:txBody>
      </p:sp>
      <p:sp>
        <p:nvSpPr>
          <p:cNvPr id="13" name="Text 10"/>
          <p:cNvSpPr/>
          <p:nvPr/>
        </p:nvSpPr>
        <p:spPr>
          <a:xfrm>
            <a:off x="4768334" y="6031706"/>
            <a:ext cx="3501509" cy="1232535"/>
          </a:xfrm>
          <a:prstGeom prst="rect">
            <a:avLst/>
          </a:prstGeom>
          <a:noFill/>
        </p:spPr>
        <p:txBody>
          <a:bodyPr wrap="squar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Automated reminders help to minimize no-shows, reducing wasted time and resources for both customers and salons.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3890" y="691872"/>
            <a:ext cx="6336149" cy="574834"/>
          </a:xfrm>
          <a:prstGeom prst="rect">
            <a:avLst/>
          </a:prstGeom>
          <a:noFill/>
        </p:spPr>
        <p:txBody>
          <a:bodyPr wrap="none" lIns="0" tIns="0" rIns="0" bIns="0" rtlCol="0" anchor="t"/>
          <a:lstStyle/>
          <a:p>
            <a:pPr marL="0" indent="0">
              <a:lnSpc>
                <a:spcPts val="4500"/>
              </a:lnSpc>
              <a:buNone/>
            </a:pPr>
            <a:r>
              <a:rPr lang="en-US" sz="3600" b="1" dirty="0">
                <a:solidFill>
                  <a:srgbClr val="403C4E"/>
                </a:solidFill>
                <a:latin typeface="Merriweather Bold" pitchFamily="34" charset="0"/>
                <a:ea typeface="Merriweather Bold" pitchFamily="34" charset="-122"/>
                <a:cs typeface="Merriweather Bold" pitchFamily="34" charset="-120"/>
              </a:rPr>
              <a:t>Payment Processing</a:t>
            </a:r>
            <a:endParaRPr lang="en-US" sz="3600" dirty="0"/>
          </a:p>
        </p:txBody>
      </p:sp>
      <p:pic>
        <p:nvPicPr>
          <p:cNvPr id="4" name="Image 1" descr="preencoded.png"/>
          <p:cNvPicPr>
            <a:picLocks noChangeAspect="1"/>
          </p:cNvPicPr>
          <p:nvPr/>
        </p:nvPicPr>
        <p:blipFill>
          <a:blip r:embed="rId2"/>
          <a:stretch>
            <a:fillRect/>
          </a:stretch>
        </p:blipFill>
        <p:spPr>
          <a:xfrm>
            <a:off x="643890" y="1542574"/>
            <a:ext cx="459938" cy="459938"/>
          </a:xfrm>
          <a:prstGeom prst="rect">
            <a:avLst/>
          </a:prstGeom>
        </p:spPr>
      </p:pic>
      <p:sp>
        <p:nvSpPr>
          <p:cNvPr id="5" name="Text 1"/>
          <p:cNvSpPr/>
          <p:nvPr/>
        </p:nvSpPr>
        <p:spPr>
          <a:xfrm>
            <a:off x="643890" y="2186464"/>
            <a:ext cx="3023116" cy="287536"/>
          </a:xfrm>
          <a:prstGeom prst="rect">
            <a:avLst/>
          </a:prstGeom>
          <a:noFill/>
        </p:spPr>
        <p:txBody>
          <a:bodyPr wrap="none" lIns="0" tIns="0" rIns="0" bIns="0" rtlCol="0" anchor="t"/>
          <a:lstStyle/>
          <a:p>
            <a:pPr marL="0" indent="0" algn="l">
              <a:lnSpc>
                <a:spcPts val="2250"/>
              </a:lnSpc>
              <a:buNone/>
            </a:pPr>
            <a:r>
              <a:rPr lang="en-US" sz="1800" b="1" dirty="0">
                <a:solidFill>
                  <a:srgbClr val="403C4E"/>
                </a:solidFill>
                <a:latin typeface="Merriweather Bold" pitchFamily="34" charset="0"/>
                <a:ea typeface="Merriweather Bold" pitchFamily="34" charset="-122"/>
                <a:cs typeface="Merriweather Bold" pitchFamily="34" charset="-120"/>
              </a:rPr>
              <a:t>Multiple Payment Options</a:t>
            </a:r>
            <a:endParaRPr lang="en-US" sz="1800" dirty="0"/>
          </a:p>
        </p:txBody>
      </p:sp>
      <p:sp>
        <p:nvSpPr>
          <p:cNvPr id="6" name="Text 2"/>
          <p:cNvSpPr/>
          <p:nvPr/>
        </p:nvSpPr>
        <p:spPr>
          <a:xfrm>
            <a:off x="643890" y="2584371"/>
            <a:ext cx="7856220" cy="588645"/>
          </a:xfrm>
          <a:prstGeom prst="rect">
            <a:avLst/>
          </a:prstGeom>
          <a:noFill/>
        </p:spPr>
        <p:txBody>
          <a:bodyPr wrap="square" lIns="0" tIns="0" rIns="0" bIns="0" rtlCol="0" anchor="t"/>
          <a:lstStyle/>
          <a:p>
            <a:pPr marL="0" indent="0" algn="l">
              <a:lnSpc>
                <a:spcPts val="2300"/>
              </a:lnSpc>
              <a:buNone/>
            </a:pPr>
            <a:r>
              <a:rPr lang="en-US" sz="1400" dirty="0">
                <a:solidFill>
                  <a:srgbClr val="403C4E"/>
                </a:solidFill>
                <a:latin typeface="Open Sans" pitchFamily="34" charset="0"/>
                <a:ea typeface="Open Sans" pitchFamily="34" charset="-122"/>
                <a:cs typeface="Open Sans" pitchFamily="34" charset="-120"/>
              </a:rPr>
              <a:t>Our system supports a variety of popular payment methods, including credit cards, debit cards, and digital wallets, making it convenient for customers to pay for their appointments.</a:t>
            </a:r>
            <a:endParaRPr lang="en-US" sz="1400" dirty="0"/>
          </a:p>
        </p:txBody>
      </p:sp>
      <p:pic>
        <p:nvPicPr>
          <p:cNvPr id="7" name="Image 2" descr="preencoded.png"/>
          <p:cNvPicPr>
            <a:picLocks noChangeAspect="1"/>
          </p:cNvPicPr>
          <p:nvPr/>
        </p:nvPicPr>
        <p:blipFill>
          <a:blip r:embed="rId3"/>
          <a:stretch>
            <a:fillRect/>
          </a:stretch>
        </p:blipFill>
        <p:spPr>
          <a:xfrm>
            <a:off x="643890" y="3724870"/>
            <a:ext cx="459938" cy="459938"/>
          </a:xfrm>
          <a:prstGeom prst="rect">
            <a:avLst/>
          </a:prstGeom>
        </p:spPr>
      </p:pic>
      <p:sp>
        <p:nvSpPr>
          <p:cNvPr id="8" name="Text 3"/>
          <p:cNvSpPr/>
          <p:nvPr/>
        </p:nvSpPr>
        <p:spPr>
          <a:xfrm>
            <a:off x="643890" y="4368760"/>
            <a:ext cx="2342197" cy="287536"/>
          </a:xfrm>
          <a:prstGeom prst="rect">
            <a:avLst/>
          </a:prstGeom>
          <a:noFill/>
        </p:spPr>
        <p:txBody>
          <a:bodyPr wrap="none" lIns="0" tIns="0" rIns="0" bIns="0" rtlCol="0" anchor="t"/>
          <a:lstStyle/>
          <a:p>
            <a:pPr marL="0" indent="0" algn="l">
              <a:lnSpc>
                <a:spcPts val="2250"/>
              </a:lnSpc>
              <a:buNone/>
            </a:pPr>
            <a:r>
              <a:rPr lang="en-US" sz="1800" b="1" dirty="0">
                <a:solidFill>
                  <a:srgbClr val="403C4E"/>
                </a:solidFill>
                <a:latin typeface="Merriweather Bold" pitchFamily="34" charset="0"/>
                <a:ea typeface="Merriweather Bold" pitchFamily="34" charset="-122"/>
                <a:cs typeface="Merriweather Bold" pitchFamily="34" charset="-120"/>
              </a:rPr>
              <a:t>Secure Transactions</a:t>
            </a:r>
            <a:endParaRPr lang="en-US" sz="1800" dirty="0"/>
          </a:p>
        </p:txBody>
      </p:sp>
      <p:sp>
        <p:nvSpPr>
          <p:cNvPr id="9" name="Text 4"/>
          <p:cNvSpPr/>
          <p:nvPr/>
        </p:nvSpPr>
        <p:spPr>
          <a:xfrm>
            <a:off x="643890" y="4766667"/>
            <a:ext cx="7856220" cy="588645"/>
          </a:xfrm>
          <a:prstGeom prst="rect">
            <a:avLst/>
          </a:prstGeom>
          <a:noFill/>
        </p:spPr>
        <p:txBody>
          <a:bodyPr wrap="square" lIns="0" tIns="0" rIns="0" bIns="0" rtlCol="0" anchor="t"/>
          <a:lstStyle/>
          <a:p>
            <a:pPr marL="0" indent="0" algn="l">
              <a:lnSpc>
                <a:spcPts val="2300"/>
              </a:lnSpc>
              <a:buNone/>
            </a:pPr>
            <a:r>
              <a:rPr lang="en-US" sz="1400" dirty="0">
                <a:solidFill>
                  <a:srgbClr val="403C4E"/>
                </a:solidFill>
                <a:latin typeface="Open Sans" pitchFamily="34" charset="0"/>
                <a:ea typeface="Open Sans" pitchFamily="34" charset="-122"/>
                <a:cs typeface="Open Sans" pitchFamily="34" charset="-120"/>
              </a:rPr>
              <a:t>All payment information is processed through a secure, encrypted gateway, protecting your data and ensuring secure financial transactions.</a:t>
            </a:r>
            <a:endParaRPr lang="en-US" sz="1400" dirty="0"/>
          </a:p>
        </p:txBody>
      </p:sp>
      <p:pic>
        <p:nvPicPr>
          <p:cNvPr id="10" name="Image 3" descr="preencoded.png"/>
          <p:cNvPicPr>
            <a:picLocks noChangeAspect="1"/>
          </p:cNvPicPr>
          <p:nvPr/>
        </p:nvPicPr>
        <p:blipFill>
          <a:blip r:embed="rId4"/>
          <a:stretch>
            <a:fillRect/>
          </a:stretch>
        </p:blipFill>
        <p:spPr>
          <a:xfrm>
            <a:off x="643890" y="5907167"/>
            <a:ext cx="459938" cy="459938"/>
          </a:xfrm>
          <a:prstGeom prst="rect">
            <a:avLst/>
          </a:prstGeom>
        </p:spPr>
      </p:pic>
      <p:sp>
        <p:nvSpPr>
          <p:cNvPr id="11" name="Text 5"/>
          <p:cNvSpPr/>
          <p:nvPr/>
        </p:nvSpPr>
        <p:spPr>
          <a:xfrm>
            <a:off x="643890" y="6551057"/>
            <a:ext cx="2305407" cy="287536"/>
          </a:xfrm>
          <a:prstGeom prst="rect">
            <a:avLst/>
          </a:prstGeom>
          <a:noFill/>
        </p:spPr>
        <p:txBody>
          <a:bodyPr wrap="none" lIns="0" tIns="0" rIns="0" bIns="0" rtlCol="0" anchor="t"/>
          <a:lstStyle/>
          <a:p>
            <a:pPr marL="0" indent="0" algn="l">
              <a:lnSpc>
                <a:spcPts val="2250"/>
              </a:lnSpc>
              <a:buNone/>
            </a:pPr>
            <a:r>
              <a:rPr lang="en-US" sz="1800" b="1" dirty="0">
                <a:solidFill>
                  <a:srgbClr val="403C4E"/>
                </a:solidFill>
                <a:latin typeface="Merriweather Bold" pitchFamily="34" charset="0"/>
                <a:ea typeface="Merriweather Bold" pitchFamily="34" charset="-122"/>
                <a:cs typeface="Merriweather Bold" pitchFamily="34" charset="-120"/>
              </a:rPr>
              <a:t>Automated Receipts</a:t>
            </a:r>
            <a:endParaRPr lang="en-US" sz="1800" dirty="0"/>
          </a:p>
        </p:txBody>
      </p:sp>
      <p:sp>
        <p:nvSpPr>
          <p:cNvPr id="12" name="Text 6"/>
          <p:cNvSpPr/>
          <p:nvPr/>
        </p:nvSpPr>
        <p:spPr>
          <a:xfrm>
            <a:off x="643890" y="6948964"/>
            <a:ext cx="7856220" cy="588645"/>
          </a:xfrm>
          <a:prstGeom prst="rect">
            <a:avLst/>
          </a:prstGeom>
          <a:noFill/>
        </p:spPr>
        <p:txBody>
          <a:bodyPr wrap="square" lIns="0" tIns="0" rIns="0" bIns="0" rtlCol="0" anchor="t"/>
          <a:lstStyle/>
          <a:p>
            <a:pPr marL="0" indent="0" algn="l">
              <a:lnSpc>
                <a:spcPts val="2300"/>
              </a:lnSpc>
              <a:buNone/>
            </a:pPr>
            <a:r>
              <a:rPr lang="en-US" sz="1400" dirty="0">
                <a:solidFill>
                  <a:srgbClr val="403C4E"/>
                </a:solidFill>
                <a:latin typeface="Open Sans" pitchFamily="34" charset="0"/>
                <a:ea typeface="Open Sans" pitchFamily="34" charset="-122"/>
                <a:cs typeface="Open Sans" pitchFamily="34" charset="-120"/>
              </a:rPr>
              <a:t>Customers receive digital receipts after completing their payments, providing a record of their transactions and simplifying expense tracking.</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16781"/>
            <a:ext cx="6841212" cy="708779"/>
          </a:xfrm>
          <a:prstGeom prst="rect">
            <a:avLst/>
          </a:prstGeom>
          <a:noFill/>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Analytics and Reporting</a:t>
            </a:r>
            <a:endParaRPr lang="en-US" sz="4450" dirty="0"/>
          </a:p>
        </p:txBody>
      </p:sp>
      <p:sp>
        <p:nvSpPr>
          <p:cNvPr id="4" name="Shape 1"/>
          <p:cNvSpPr/>
          <p:nvPr/>
        </p:nvSpPr>
        <p:spPr>
          <a:xfrm>
            <a:off x="6280190" y="2220873"/>
            <a:ext cx="510302" cy="510302"/>
          </a:xfrm>
          <a:prstGeom prst="roundRect">
            <a:avLst>
              <a:gd name="adj" fmla="val 18669"/>
            </a:avLst>
          </a:prstGeom>
          <a:solidFill>
            <a:srgbClr val="FFD8CC"/>
          </a:solidFill>
          <a:ln w="7620">
            <a:solidFill>
              <a:srgbClr val="E5BEB2"/>
            </a:solidFill>
            <a:prstDash val="solid"/>
          </a:ln>
        </p:spPr>
      </p:sp>
      <p:sp>
        <p:nvSpPr>
          <p:cNvPr id="5" name="Text 2"/>
          <p:cNvSpPr/>
          <p:nvPr/>
        </p:nvSpPr>
        <p:spPr>
          <a:xfrm>
            <a:off x="6457355" y="2305883"/>
            <a:ext cx="155853" cy="340281"/>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1</a:t>
            </a:r>
            <a:endParaRPr lang="en-US" sz="2650" dirty="0"/>
          </a:p>
        </p:txBody>
      </p:sp>
      <p:sp>
        <p:nvSpPr>
          <p:cNvPr id="6" name="Text 3"/>
          <p:cNvSpPr/>
          <p:nvPr/>
        </p:nvSpPr>
        <p:spPr>
          <a:xfrm>
            <a:off x="7017306" y="2220873"/>
            <a:ext cx="2927747" cy="708660"/>
          </a:xfrm>
          <a:prstGeom prst="rect">
            <a:avLst/>
          </a:prstGeom>
          <a:noFill/>
        </p:spPr>
        <p:txBody>
          <a:bodyPr wrap="squar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Appointment </a:t>
            </a:r>
            <a:endParaRPr lang="en-US" sz="2200" dirty="0"/>
          </a:p>
        </p:txBody>
      </p:sp>
      <p:sp>
        <p:nvSpPr>
          <p:cNvPr id="7" name="Text 4"/>
          <p:cNvSpPr/>
          <p:nvPr/>
        </p:nvSpPr>
        <p:spPr>
          <a:xfrm>
            <a:off x="7017306" y="3065621"/>
            <a:ext cx="2927747" cy="2177415"/>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Gain valuable insights into booking patterns, popular services, and peak hours to better understand customer demand and optimize your scheduling.</a:t>
            </a:r>
            <a:endParaRPr lang="en-US" sz="1750" dirty="0"/>
          </a:p>
        </p:txBody>
      </p:sp>
      <p:sp>
        <p:nvSpPr>
          <p:cNvPr id="8" name="Shape 5"/>
          <p:cNvSpPr/>
          <p:nvPr/>
        </p:nvSpPr>
        <p:spPr>
          <a:xfrm>
            <a:off x="10171867" y="2220873"/>
            <a:ext cx="510302" cy="510302"/>
          </a:xfrm>
          <a:prstGeom prst="roundRect">
            <a:avLst>
              <a:gd name="adj" fmla="val 18669"/>
            </a:avLst>
          </a:prstGeom>
          <a:solidFill>
            <a:srgbClr val="FFD8CC"/>
          </a:solidFill>
          <a:ln w="7620">
            <a:solidFill>
              <a:srgbClr val="E5BEB2"/>
            </a:solidFill>
            <a:prstDash val="solid"/>
          </a:ln>
        </p:spPr>
      </p:sp>
      <p:sp>
        <p:nvSpPr>
          <p:cNvPr id="9" name="Text 6"/>
          <p:cNvSpPr/>
          <p:nvPr/>
        </p:nvSpPr>
        <p:spPr>
          <a:xfrm>
            <a:off x="10324028" y="2305883"/>
            <a:ext cx="205859" cy="340281"/>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2</a:t>
            </a:r>
            <a:endParaRPr lang="en-US" sz="2650" dirty="0"/>
          </a:p>
        </p:txBody>
      </p:sp>
      <p:sp>
        <p:nvSpPr>
          <p:cNvPr id="10" name="Text 7"/>
          <p:cNvSpPr/>
          <p:nvPr/>
        </p:nvSpPr>
        <p:spPr>
          <a:xfrm>
            <a:off x="10908983" y="2220873"/>
            <a:ext cx="2835235"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Customer Insights</a:t>
            </a:r>
            <a:endParaRPr lang="en-US" sz="2200" dirty="0"/>
          </a:p>
        </p:txBody>
      </p:sp>
      <p:sp>
        <p:nvSpPr>
          <p:cNvPr id="11" name="Text 8"/>
          <p:cNvSpPr/>
          <p:nvPr/>
        </p:nvSpPr>
        <p:spPr>
          <a:xfrm>
            <a:off x="10908983" y="2711291"/>
            <a:ext cx="2927747" cy="2540318"/>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Track customer demographics, booking history, and feedback to identify key customer segments and personalize your services to meet their needs.</a:t>
            </a:r>
            <a:endParaRPr lang="en-US" sz="1750" dirty="0"/>
          </a:p>
        </p:txBody>
      </p:sp>
      <p:sp>
        <p:nvSpPr>
          <p:cNvPr id="12" name="Shape 9"/>
          <p:cNvSpPr/>
          <p:nvPr/>
        </p:nvSpPr>
        <p:spPr>
          <a:xfrm>
            <a:off x="6280190" y="5733574"/>
            <a:ext cx="510302" cy="510302"/>
          </a:xfrm>
          <a:prstGeom prst="roundRect">
            <a:avLst>
              <a:gd name="adj" fmla="val 18669"/>
            </a:avLst>
          </a:prstGeom>
          <a:solidFill>
            <a:srgbClr val="FFD8CC"/>
          </a:solidFill>
          <a:ln w="7620">
            <a:solidFill>
              <a:srgbClr val="E5BEB2"/>
            </a:solidFill>
            <a:prstDash val="solid"/>
          </a:ln>
        </p:spPr>
      </p:sp>
      <p:sp>
        <p:nvSpPr>
          <p:cNvPr id="13" name="Text 10"/>
          <p:cNvSpPr/>
          <p:nvPr/>
        </p:nvSpPr>
        <p:spPr>
          <a:xfrm>
            <a:off x="6439019" y="5818584"/>
            <a:ext cx="192643" cy="340281"/>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3</a:t>
            </a:r>
            <a:endParaRPr lang="en-US" sz="2650" dirty="0"/>
          </a:p>
        </p:txBody>
      </p:sp>
      <p:sp>
        <p:nvSpPr>
          <p:cNvPr id="14" name="Text 11"/>
          <p:cNvSpPr/>
          <p:nvPr/>
        </p:nvSpPr>
        <p:spPr>
          <a:xfrm>
            <a:off x="7017306" y="5733574"/>
            <a:ext cx="3118009"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Performance Analysis</a:t>
            </a:r>
            <a:endParaRPr lang="en-US" sz="2200" dirty="0"/>
          </a:p>
        </p:txBody>
      </p:sp>
      <p:sp>
        <p:nvSpPr>
          <p:cNvPr id="15" name="Text 12"/>
          <p:cNvSpPr/>
          <p:nvPr/>
        </p:nvSpPr>
        <p:spPr>
          <a:xfrm>
            <a:off x="7017306" y="6223992"/>
            <a:ext cx="6819305" cy="1088708"/>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Monitor key metrics such as appointment completion rates, cancellation rates, and customer satisfaction scores to evaluate your business performance and identify areas for improvement.</a:t>
            </a:r>
            <a:endParaRPr lang="en-US" sz="1750" dirty="0"/>
          </a:p>
        </p:txBody>
      </p:sp>
      <p:sp>
        <p:nvSpPr>
          <p:cNvPr id="16" name="Text Box 15"/>
          <p:cNvSpPr txBox="1"/>
          <p:nvPr/>
        </p:nvSpPr>
        <p:spPr>
          <a:xfrm>
            <a:off x="12758420" y="7654290"/>
            <a:ext cx="1840230" cy="560070"/>
          </a:xfrm>
          <a:prstGeom prst="rect">
            <a:avLst/>
          </a:prstGeom>
          <a:solidFill>
            <a:schemeClr val="bg1"/>
          </a:solidFill>
        </p:spPr>
        <p:txBody>
          <a:bodyPr wrap="square" rtlCol="0">
            <a:noAutofit/>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74395" y="344805"/>
            <a:ext cx="4876800" cy="930275"/>
          </a:xfrm>
          <a:prstGeom prst="rect">
            <a:avLst/>
          </a:prstGeom>
          <a:noFill/>
        </p:spPr>
        <p:txBody>
          <a:bodyPr wrap="square" rtlCol="0">
            <a:noAutofit/>
          </a:bodyPr>
          <a:p>
            <a:r>
              <a:rPr lang="en-IN" altLang="en-US" sz="3500"/>
              <a:t>OUTPUT</a:t>
            </a:r>
            <a:endParaRPr lang="en-IN" altLang="en-US" sz="3500"/>
          </a:p>
        </p:txBody>
      </p:sp>
      <p:pic>
        <p:nvPicPr>
          <p:cNvPr id="3" name="Picture 2" descr="beauty homepage ss"/>
          <p:cNvPicPr>
            <a:picLocks noChangeAspect="1"/>
          </p:cNvPicPr>
          <p:nvPr/>
        </p:nvPicPr>
        <p:blipFill>
          <a:blip r:embed="rId1"/>
          <a:stretch>
            <a:fillRect/>
          </a:stretch>
        </p:blipFill>
        <p:spPr>
          <a:xfrm>
            <a:off x="797560" y="1275080"/>
            <a:ext cx="13280390" cy="6692265"/>
          </a:xfrm>
          <a:prstGeom prst="rect">
            <a:avLst/>
          </a:prstGeom>
        </p:spPr>
      </p:pic>
      <p:sp>
        <p:nvSpPr>
          <p:cNvPr id="4" name="Text Box 3"/>
          <p:cNvSpPr txBox="1"/>
          <p:nvPr/>
        </p:nvSpPr>
        <p:spPr>
          <a:xfrm>
            <a:off x="12886055" y="7743825"/>
            <a:ext cx="1763395" cy="521335"/>
          </a:xfrm>
          <a:prstGeom prst="rect">
            <a:avLst/>
          </a:prstGeom>
          <a:solidFill>
            <a:schemeClr val="bg1"/>
          </a:solidFill>
        </p:spPr>
        <p:txBody>
          <a:bodyPr wrap="square" rtlCol="0">
            <a:noAutofit/>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5864</Words>
  <Application>WPS Presentation</Application>
  <PresentationFormat>On-screen Show (16:9)</PresentationFormat>
  <Paragraphs>148</Paragraphs>
  <Slides>15</Slides>
  <Notes>10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15</vt:i4>
      </vt:variant>
    </vt:vector>
  </HeadingPairs>
  <TitlesOfParts>
    <vt:vector size="32" baseType="lpstr">
      <vt:lpstr>Arial</vt:lpstr>
      <vt:lpstr>SimSun</vt:lpstr>
      <vt:lpstr>Wingdings</vt:lpstr>
      <vt:lpstr>Times New Roman</vt:lpstr>
      <vt:lpstr>Merriweather Bold</vt:lpstr>
      <vt:lpstr>Open Sans</vt:lpstr>
      <vt:lpstr>Open Sans</vt:lpstr>
      <vt:lpstr>Trebuchet MS</vt:lpstr>
      <vt:lpstr>Merriweather Bold</vt:lpstr>
      <vt:lpstr>Segoe Print</vt:lpstr>
      <vt:lpstr>Merriweather Bold</vt:lpstr>
      <vt:lpstr>Open Sans</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Sai Bhavani G</cp:lastModifiedBy>
  <cp:revision>3</cp:revision>
  <dcterms:created xsi:type="dcterms:W3CDTF">2024-10-21T16:58:00Z</dcterms:created>
  <dcterms:modified xsi:type="dcterms:W3CDTF">2024-10-22T05:03:04Z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B454E4856E274766903A0C76AE81CBFE_12</vt:lpwstr>
  </property>
  <property fmtid="{D5CDD505-2E9C-101B-9397-08002B2CF9AE}" pid="3" name="KSOProductBuildVer">
    <vt:lpwstr>1033-12.2.0.17545</vt:lpwstr>
  </property>
</Properties>
</file>